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1" r:id="rId6"/>
    <p:sldId id="263" r:id="rId7"/>
    <p:sldId id="272" r:id="rId8"/>
    <p:sldId id="257" r:id="rId9"/>
    <p:sldId id="268" r:id="rId10"/>
    <p:sldId id="264" r:id="rId11"/>
    <p:sldId id="270" r:id="rId12"/>
    <p:sldId id="27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C7"/>
    <a:srgbClr val="A5948A"/>
    <a:srgbClr val="BC7000"/>
    <a:srgbClr val="FF33CC"/>
    <a:srgbClr val="CC0099"/>
    <a:srgbClr val="993366"/>
    <a:srgbClr val="008080"/>
    <a:srgbClr val="000066"/>
    <a:srgbClr val="3333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915" autoAdjust="0"/>
  </p:normalViewPr>
  <p:slideViewPr>
    <p:cSldViewPr snapToGrid="0">
      <p:cViewPr varScale="1">
        <p:scale>
          <a:sx n="78" d="100"/>
          <a:sy n="78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CDC3F-5E7F-4CFD-84BC-CECEEAC15D76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863AC-309B-406C-B71A-6BB1204833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4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863AC-309B-406C-B71A-6BB12048339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28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587A-B991-44FF-8BEE-BFDBE4067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863AC-309B-406C-B71A-6BB12048339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662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D914-3C02-88A9-5A45-B663A6D03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3A7C4-8145-C311-9F2F-8AE1BF33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18EB7-F69A-4AB3-9D0B-D44DF9F5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4E7D-CE62-2D9E-D2F5-9F31A108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10FEA-B139-BCFC-8E81-510B3805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5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3EBF-97AA-414D-FCC1-A8B0EF24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61E58-B993-56F0-B25B-C49103AC5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245E9-6D10-FF78-59E9-FD7ED1A7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75B1-06B4-5EBC-7B6D-0A6E2F31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3DD9-78BA-E38E-EA64-25E429E4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0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20266-A4E7-97E0-1315-F28EC0E92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065D3-41FA-D6C6-B190-10AF908AA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6E6E-254C-C546-DC8F-9C256FE3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A9A4-20A8-4506-2632-1E540A47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A4CC3-FD33-70BA-DDEE-9676DBDA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47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0CF7-124F-10B4-5904-CBAA5236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0A2F4-AEBF-C392-C18E-9CB05CDB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7ECE8-EAD6-DB6C-D1C8-01F989A3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C0CA5-4A9D-A359-733B-BA26913A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96E0B-9F5F-B5A4-33ED-6644E3C2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04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10CD-1DD3-C426-BE5E-96C0F5AD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25D3D-797E-0B0E-BDAF-E94FBA69A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9F69C-350B-ECD7-61A4-DE15B92E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E0695-B09E-F389-442E-28E0BFBD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05DD6-CA45-D1A6-AC41-50C67792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98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A19C-CEA4-B3D1-F165-7C120354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B3B2-15D4-8576-B616-CAFD4EBB7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C1E7-AA5F-706A-C1F5-658745A7E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DB27E-9FC4-F64D-3A9C-85D3AF9E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17509-3644-CEB3-EBF9-24625DA5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C543C-B616-2204-C922-13D908A1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1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9BE4-8A6D-D4BD-243D-306A3C25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7037B-9543-9FDC-D2F5-8196276CD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909AC-2918-C689-D9AC-5F4AD9246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8A9BD-3618-DDE4-4EDF-667D1E654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EF873-A13C-FF5F-E815-9A23266F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26228-BBB0-72CF-CD9C-D9101EBC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40FE5-AA95-990F-57CF-4C6675DE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D7840-CA7F-E4A9-E78B-4216D232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1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0E8-486E-A348-BB8A-C956342D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CFB41-CD10-3F4C-EA7D-52D29E14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8B99D-20D1-8CAA-FD8B-AEF5AA6C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1BECA-6614-FAF7-ADA7-F9FB883E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2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12D7C-BAE9-B81B-072A-1B2D4890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BB399-4D57-20FE-519C-084A371D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63777-3112-D00B-B598-AAC659A7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79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1EEB-3F6A-DEE1-A360-DB0FBE54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4BF2-C6A3-6591-2330-FBDDB3D8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20102-5F82-3035-80AE-1B4303358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87A3C-B8E9-BB6E-4F49-DCA923A4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9C32C-DDAE-F11C-8AC8-7D97A84C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01192-7536-037F-3CFA-260DA961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3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A518-D963-C91F-DD4F-067C85E2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048A6-C055-22A2-C775-1E11E0CC7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DABE2-CEFE-0A23-E15C-85580FABF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1A45A-6686-97B6-ABCF-FBAC5819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79AEC-4CEE-6B9D-66EB-C8D258CC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42222-6F59-EF09-C3A6-296F62A6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523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71CF3-1090-CA2D-DA62-D41EAC12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4DAB8-5D89-87D0-75B2-B3C8AFE34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9C5CE-16E0-C835-B9E2-024C64F07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7B13-C9D0-431A-A1E5-0A030C1DF3C5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7012-556E-519F-7554-F275C24F8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EFB5E-4CCD-D145-CA20-D34F591F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E141-2237-46EB-88C2-FA34581F2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05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7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40.jpeg"/><Relationship Id="rId4" Type="http://schemas.openxmlformats.org/officeDocument/2006/relationships/image" Target="../media/image38.sv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sv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bihar/comments/kyduqr/artists_depiction_of_what_nalanda_university/?utm_source=share&amp;utm_medium=web3x&amp;utm_name=web3xcss&amp;utm_term=1&amp;utm_content=share_button" TargetMode="External"/><Relationship Id="rId7" Type="http://schemas.openxmlformats.org/officeDocument/2006/relationships/hyperlink" Target="https://www.reddit.com/r/IndiaSpeaks/comments/jwxxhp/ruins_of_nalanda_university_in_bihar/?utm_source=share&amp;utm_medium=web3x&amp;utm_name=web3xcss&amp;utm_term=1&amp;utm_content=share_butt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dit.com/r/bihar/comments/17l9d4r/nalanda_universityy" TargetMode="External"/><Relationship Id="rId5" Type="http://schemas.openxmlformats.org/officeDocument/2006/relationships/hyperlink" Target="https://whc.unesco.org/en/list/1502/" TargetMode="External"/><Relationship Id="rId4" Type="http://schemas.openxmlformats.org/officeDocument/2006/relationships/hyperlink" Target="https://en.wikipedia.org/wiki/Nalanda_Universit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jpeg"/><Relationship Id="rId7" Type="http://schemas.openxmlformats.org/officeDocument/2006/relationships/image" Target="../media/image2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landa University: All you need to know about Nalanda University, a  remarkable centre of learning | Times of India Travel">
            <a:extLst>
              <a:ext uri="{FF2B5EF4-FFF2-40B4-BE49-F238E27FC236}">
                <a16:creationId xmlns:a16="http://schemas.microsoft.com/office/drawing/2014/main" id="{D64A4077-B6BB-3036-6394-30FB8E57B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3" b="11083"/>
          <a:stretch/>
        </p:blipFill>
        <p:spPr bwMode="auto">
          <a:xfrm>
            <a:off x="-190500" y="-345768"/>
            <a:ext cx="12661900" cy="7391400"/>
          </a:xfrm>
          <a:prstGeom prst="roundRect">
            <a:avLst>
              <a:gd name="adj" fmla="val 1035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D503A-EAA8-717C-04F4-9F1E493CE40A}"/>
              </a:ext>
            </a:extLst>
          </p:cNvPr>
          <p:cNvSpPr txBox="1"/>
          <p:nvPr/>
        </p:nvSpPr>
        <p:spPr>
          <a:xfrm>
            <a:off x="3962400" y="800605"/>
            <a:ext cx="50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spc="4000" dirty="0">
                <a:solidFill>
                  <a:schemeClr val="bg1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61BBA-D89A-C581-5060-6D3D330670AC}"/>
              </a:ext>
            </a:extLst>
          </p:cNvPr>
          <p:cNvSpPr txBox="1"/>
          <p:nvPr/>
        </p:nvSpPr>
        <p:spPr>
          <a:xfrm>
            <a:off x="2794000" y="2529999"/>
            <a:ext cx="741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spc="4000" dirty="0">
                <a:solidFill>
                  <a:schemeClr val="bg1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NALANDA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AB7F2-D071-15D4-918F-C4EE62912046}"/>
              </a:ext>
            </a:extLst>
          </p:cNvPr>
          <p:cNvSpPr txBox="1"/>
          <p:nvPr/>
        </p:nvSpPr>
        <p:spPr>
          <a:xfrm>
            <a:off x="1951294" y="4259393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spc="4000" dirty="0">
                <a:solidFill>
                  <a:schemeClr val="bg1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753876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380B30C-7162-4C4B-BE1A-AE73915856A4}"/>
              </a:ext>
            </a:extLst>
          </p:cNvPr>
          <p:cNvGrpSpPr/>
          <p:nvPr/>
        </p:nvGrpSpPr>
        <p:grpSpPr>
          <a:xfrm>
            <a:off x="4135754" y="2365353"/>
            <a:ext cx="1934913" cy="1919694"/>
            <a:chOff x="4135754" y="2355521"/>
            <a:chExt cx="1934913" cy="1919694"/>
          </a:xfrm>
          <a:solidFill>
            <a:srgbClr val="C0000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CC4CAF-8436-41A1-933B-C394924F1021}"/>
                </a:ext>
              </a:extLst>
            </p:cNvPr>
            <p:cNvSpPr/>
            <p:nvPr/>
          </p:nvSpPr>
          <p:spPr>
            <a:xfrm flipH="1" flipV="1">
              <a:off x="4135754" y="2355521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C7738D-1023-4070-B328-E97F153D199B}"/>
                </a:ext>
              </a:extLst>
            </p:cNvPr>
            <p:cNvSpPr txBox="1"/>
            <p:nvPr/>
          </p:nvSpPr>
          <p:spPr>
            <a:xfrm>
              <a:off x="4413746" y="3316051"/>
              <a:ext cx="75854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5655892" y="-393879"/>
            <a:ext cx="45719" cy="832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3303949" y="1363669"/>
            <a:ext cx="1934913" cy="1919694"/>
            <a:chOff x="3303949" y="1353837"/>
            <a:chExt cx="1934913" cy="19196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7585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AB22DA-2787-4542-88A1-C8686F537610}"/>
              </a:ext>
            </a:extLst>
          </p:cNvPr>
          <p:cNvGrpSpPr/>
          <p:nvPr/>
        </p:nvGrpSpPr>
        <p:grpSpPr>
          <a:xfrm>
            <a:off x="5173550" y="3196020"/>
            <a:ext cx="1934913" cy="1919694"/>
            <a:chOff x="5173550" y="3172540"/>
            <a:chExt cx="1934913" cy="191969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8F8E4-966A-477C-A89A-F24AF71FE678}"/>
                </a:ext>
              </a:extLst>
            </p:cNvPr>
            <p:cNvSpPr/>
            <p:nvPr/>
          </p:nvSpPr>
          <p:spPr>
            <a:xfrm>
              <a:off x="5173550" y="3172540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0066"/>
                </a:gs>
                <a:gs pos="100000">
                  <a:srgbClr val="FF33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4C6B02-DD9F-42C7-A531-D718CE9B2281}"/>
                </a:ext>
              </a:extLst>
            </p:cNvPr>
            <p:cNvSpPr txBox="1"/>
            <p:nvPr/>
          </p:nvSpPr>
          <p:spPr>
            <a:xfrm>
              <a:off x="6096000" y="3397704"/>
              <a:ext cx="7585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71B52A-F321-7FC4-8B4D-590213A7E196}"/>
              </a:ext>
            </a:extLst>
          </p:cNvPr>
          <p:cNvGrpSpPr/>
          <p:nvPr/>
        </p:nvGrpSpPr>
        <p:grpSpPr>
          <a:xfrm>
            <a:off x="5322473" y="1307669"/>
            <a:ext cx="5231954" cy="1510641"/>
            <a:chOff x="5322473" y="1297837"/>
            <a:chExt cx="5231954" cy="151064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322473" y="1318404"/>
              <a:ext cx="5231954" cy="1490074"/>
              <a:chOff x="5351372" y="1247719"/>
              <a:chExt cx="5231954" cy="14900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351372" y="1247719"/>
                <a:ext cx="52319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66"/>
                    </a:solidFill>
                    <a:latin typeface="Century Gothic" panose="020B0502020202020204" pitchFamily="34" charset="0"/>
                  </a:rPr>
                  <a:t>ESTABLISHMENT OF NALANDA UNIVERSITY (2006)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351372" y="1837547"/>
                <a:ext cx="450166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0066"/>
                    </a:solidFill>
                    <a:latin typeface="Century Gothic" panose="020B0502020202020204" pitchFamily="34" charset="0"/>
                  </a:rPr>
                  <a:t>The Indian government established a new Nalanda University in Bihar, reviving the ancient institution's legacy as a global center of learning.</a:t>
                </a:r>
              </a:p>
              <a:p>
                <a:endParaRPr lang="en-US" sz="1050" b="1" dirty="0">
                  <a:solidFill>
                    <a:srgbClr val="000066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3" name="Graphic 22" descr="Backpack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3011" y="1297837"/>
              <a:ext cx="365760" cy="36576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BB4C06-9486-492D-8C85-BD101062C8B7}"/>
              </a:ext>
            </a:extLst>
          </p:cNvPr>
          <p:cNvGrpSpPr/>
          <p:nvPr/>
        </p:nvGrpSpPr>
        <p:grpSpPr>
          <a:xfrm>
            <a:off x="7133796" y="3142320"/>
            <a:ext cx="4516502" cy="1368502"/>
            <a:chOff x="7134892" y="3111931"/>
            <a:chExt cx="4516502" cy="136850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E628C3-F7C4-48C6-89CF-4199A6EF5945}"/>
                </a:ext>
              </a:extLst>
            </p:cNvPr>
            <p:cNvGrpSpPr/>
            <p:nvPr/>
          </p:nvGrpSpPr>
          <p:grpSpPr>
            <a:xfrm>
              <a:off x="7134892" y="3194067"/>
              <a:ext cx="4516502" cy="1286366"/>
              <a:chOff x="5549859" y="1175119"/>
              <a:chExt cx="4516502" cy="128636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FE64B0-ED94-417C-A3F2-BF8016DEAD94}"/>
                  </a:ext>
                </a:extLst>
              </p:cNvPr>
              <p:cNvSpPr txBox="1"/>
              <p:nvPr/>
            </p:nvSpPr>
            <p:spPr>
              <a:xfrm>
                <a:off x="5549859" y="1175119"/>
                <a:ext cx="24055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33CC"/>
                    </a:solidFill>
                    <a:latin typeface="Century Gothic" panose="020B0502020202020204" pitchFamily="34" charset="0"/>
                  </a:rPr>
                  <a:t>UN HERITAGE SITE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F0374E-A21C-4E50-AA31-D889CDEDE2AE}"/>
                  </a:ext>
                </a:extLst>
              </p:cNvPr>
              <p:cNvSpPr txBox="1"/>
              <p:nvPr/>
            </p:nvSpPr>
            <p:spPr>
              <a:xfrm>
                <a:off x="5564699" y="1507378"/>
                <a:ext cx="45016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33CC"/>
                    </a:solidFill>
                    <a:latin typeface="Century Gothic" panose="020B0502020202020204" pitchFamily="34" charset="0"/>
                  </a:rPr>
                  <a:t>Nalanda was designated a UNESCO World Heritage Site in 2016, recognizing its historical significance and contributions to education and culture</a:t>
                </a:r>
              </a:p>
            </p:txBody>
          </p:sp>
        </p:grpSp>
        <p:pic>
          <p:nvPicPr>
            <p:cNvPr id="25" name="Graphic 24" descr="Globe">
              <a:extLst>
                <a:ext uri="{FF2B5EF4-FFF2-40B4-BE49-F238E27FC236}">
                  <a16:creationId xmlns:a16="http://schemas.microsoft.com/office/drawing/2014/main" id="{ECC646EB-31E4-4023-A8B9-1B36B4759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40573" y="3111931"/>
              <a:ext cx="365760" cy="36576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42711A-AFD3-4AD0-8BD3-2E7CE71BE097}"/>
              </a:ext>
            </a:extLst>
          </p:cNvPr>
          <p:cNvGrpSpPr/>
          <p:nvPr/>
        </p:nvGrpSpPr>
        <p:grpSpPr>
          <a:xfrm>
            <a:off x="319944" y="2539955"/>
            <a:ext cx="3825162" cy="1544948"/>
            <a:chOff x="321508" y="2536218"/>
            <a:chExt cx="3825162" cy="15449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D31B45-9B92-4529-A454-1E461FFCE21D}"/>
                </a:ext>
              </a:extLst>
            </p:cNvPr>
            <p:cNvGrpSpPr/>
            <p:nvPr/>
          </p:nvGrpSpPr>
          <p:grpSpPr>
            <a:xfrm>
              <a:off x="321508" y="2551272"/>
              <a:ext cx="3825162" cy="1529894"/>
              <a:chOff x="321508" y="2551272"/>
              <a:chExt cx="3825162" cy="152989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DA2A712-F373-4E26-AEBB-E93884792BF4}"/>
                  </a:ext>
                </a:extLst>
              </p:cNvPr>
              <p:cNvSpPr txBox="1"/>
              <p:nvPr/>
            </p:nvSpPr>
            <p:spPr>
              <a:xfrm>
                <a:off x="708581" y="2551272"/>
                <a:ext cx="3438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NALANDA UNIVERSITY ACT 2010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FFB5EC-2FEB-4C12-A27F-FBF72F212AED}"/>
                  </a:ext>
                </a:extLst>
              </p:cNvPr>
              <p:cNvSpPr txBox="1"/>
              <p:nvPr/>
            </p:nvSpPr>
            <p:spPr>
              <a:xfrm>
                <a:off x="321508" y="2911615"/>
                <a:ext cx="377563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The Act aims to revive the ancient Nalanda University as a center for learning, research, and teaching in various disciplines, drawing inspiration from its historical significance.</a:t>
                </a:r>
              </a:p>
            </p:txBody>
          </p:sp>
        </p:grpSp>
        <p:pic>
          <p:nvPicPr>
            <p:cNvPr id="27" name="Graphic 26" descr="Atom">
              <a:extLst>
                <a:ext uri="{FF2B5EF4-FFF2-40B4-BE49-F238E27FC236}">
                  <a16:creationId xmlns:a16="http://schemas.microsoft.com/office/drawing/2014/main" id="{943EA632-D7A0-4250-BF44-3F64F4458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2295" y="2536218"/>
              <a:ext cx="365760" cy="36576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232228" y="83963"/>
            <a:ext cx="115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MODERN REVIVAL OF NALANDA UNIVERSITY</a:t>
            </a:r>
          </a:p>
        </p:txBody>
      </p:sp>
      <p:pic>
        <p:nvPicPr>
          <p:cNvPr id="5122" name="Picture 2" descr="Revival of Nalanda University fails to uplift locals of Rajgir town - India  Today">
            <a:extLst>
              <a:ext uri="{FF2B5EF4-FFF2-40B4-BE49-F238E27FC236}">
                <a16:creationId xmlns:a16="http://schemas.microsoft.com/office/drawing/2014/main" id="{BE6B5C42-C752-AFD4-5D15-7EE3B519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2" y="4430912"/>
            <a:ext cx="3775637" cy="212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alanda University | Emerging campus Archives - Nalanda University">
            <a:extLst>
              <a:ext uri="{FF2B5EF4-FFF2-40B4-BE49-F238E27FC236}">
                <a16:creationId xmlns:a16="http://schemas.microsoft.com/office/drawing/2014/main" id="{D6E9B7BE-C2A8-E093-E3B5-788A171B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58" y="4430912"/>
            <a:ext cx="3208579" cy="213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9B8430-5B11-716A-B8C8-5C6A4C0BE5DD}"/>
              </a:ext>
            </a:extLst>
          </p:cNvPr>
          <p:cNvGrpSpPr/>
          <p:nvPr/>
        </p:nvGrpSpPr>
        <p:grpSpPr>
          <a:xfrm>
            <a:off x="654013" y="-403121"/>
            <a:ext cx="2345982" cy="4771037"/>
            <a:chOff x="654013" y="-403121"/>
            <a:chExt cx="2345982" cy="477103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9634FE6-A68E-E982-3BD0-664B4ACAD12B}"/>
                </a:ext>
              </a:extLst>
            </p:cNvPr>
            <p:cNvGrpSpPr/>
            <p:nvPr/>
          </p:nvGrpSpPr>
          <p:grpSpPr>
            <a:xfrm>
              <a:off x="654013" y="-403121"/>
              <a:ext cx="2345982" cy="4771037"/>
              <a:chOff x="798892" y="-841813"/>
              <a:chExt cx="2492947" cy="5322406"/>
            </a:xfrm>
            <a:scene3d>
              <a:camera prst="perspectiveRight"/>
              <a:lightRig rig="threePt" dir="t"/>
            </a:scene3d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FA8E855-BFA3-F250-9B6B-3F2FFB458CD9}"/>
                  </a:ext>
                </a:extLst>
              </p:cNvPr>
              <p:cNvGrpSpPr/>
              <p:nvPr/>
            </p:nvGrpSpPr>
            <p:grpSpPr>
              <a:xfrm>
                <a:off x="798892" y="689265"/>
                <a:ext cx="2492947" cy="3791328"/>
                <a:chOff x="798892" y="689265"/>
                <a:chExt cx="2492947" cy="379132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35CC12F-67DA-7823-5B80-971CF55DA7CF}"/>
                    </a:ext>
                  </a:extLst>
                </p:cNvPr>
                <p:cNvSpPr/>
                <p:nvPr/>
              </p:nvSpPr>
              <p:spPr>
                <a:xfrm>
                  <a:off x="798892" y="689265"/>
                  <a:ext cx="2492947" cy="3791328"/>
                </a:xfrm>
                <a:prstGeom prst="rect">
                  <a:avLst/>
                </a:prstGeom>
                <a:solidFill>
                  <a:srgbClr val="16253A"/>
                </a:solidFill>
                <a:ln w="1174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8CE2683-FC35-FCFC-B3E0-50246D93F672}"/>
                    </a:ext>
                  </a:extLst>
                </p:cNvPr>
                <p:cNvSpPr txBox="1"/>
                <p:nvPr/>
              </p:nvSpPr>
              <p:spPr>
                <a:xfrm>
                  <a:off x="1060708" y="1976433"/>
                  <a:ext cx="1969313" cy="518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 LEGACY REBORN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FDA1ED3-4907-5546-47A8-3490F9B41339}"/>
                    </a:ext>
                  </a:extLst>
                </p:cNvPr>
                <p:cNvSpPr txBox="1"/>
                <p:nvPr/>
              </p:nvSpPr>
              <p:spPr>
                <a:xfrm>
                  <a:off x="1115495" y="2410486"/>
                  <a:ext cx="1969314" cy="1461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en-US" sz="12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 algn="just"/>
                  <a:endParaRPr lang="en-US" sz="12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  <a:latin typeface="Century Gothic" panose="020B0502020202020204" pitchFamily="34" charset="0"/>
                    </a:rPr>
                    <a:t>Nalanda’s ancient wisdom lives on, inspiring modern education</a:t>
                  </a:r>
                </a:p>
                <a:p>
                  <a:pPr algn="just"/>
                  <a:endParaRPr lang="en-US" sz="12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74D10569-3DE4-90ED-26D8-B0FFE6EE2BA8}"/>
                  </a:ext>
                </a:extLst>
              </p:cNvPr>
              <p:cNvSpPr/>
              <p:nvPr/>
            </p:nvSpPr>
            <p:spPr>
              <a:xfrm>
                <a:off x="1030186" y="536718"/>
                <a:ext cx="105097" cy="361259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Terminator 36">
                <a:extLst>
                  <a:ext uri="{FF2B5EF4-FFF2-40B4-BE49-F238E27FC236}">
                    <a16:creationId xmlns:a16="http://schemas.microsoft.com/office/drawing/2014/main" id="{E85D3A57-BCBB-FFAB-1EE2-B93003B73875}"/>
                  </a:ext>
                </a:extLst>
              </p:cNvPr>
              <p:cNvSpPr/>
              <p:nvPr/>
            </p:nvSpPr>
            <p:spPr>
              <a:xfrm>
                <a:off x="2988590" y="536718"/>
                <a:ext cx="105097" cy="361259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1415884-85CA-5ABE-716A-BA15A5604480}"/>
                  </a:ext>
                </a:extLst>
              </p:cNvPr>
              <p:cNvCxnSpPr>
                <a:stCxn id="33" idx="0"/>
              </p:cNvCxnSpPr>
              <p:nvPr/>
            </p:nvCxnSpPr>
            <p:spPr>
              <a:xfrm flipH="1" flipV="1">
                <a:off x="1082734" y="-841813"/>
                <a:ext cx="1" cy="137853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A5D2B58-E0CD-80D0-9A60-DDB09A4C6438}"/>
                  </a:ext>
                </a:extLst>
              </p:cNvPr>
              <p:cNvCxnSpPr/>
              <p:nvPr/>
            </p:nvCxnSpPr>
            <p:spPr>
              <a:xfrm flipH="1" flipV="1">
                <a:off x="3045590" y="-841813"/>
                <a:ext cx="1" cy="137853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Graphic 62" descr="Schoolhouse with solid fill">
              <a:extLst>
                <a:ext uri="{FF2B5EF4-FFF2-40B4-BE49-F238E27FC236}">
                  <a16:creationId xmlns:a16="http://schemas.microsoft.com/office/drawing/2014/main" id="{ED182417-CE14-7DFD-CEA7-BC95D561B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64865" y="1228030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808243-24D9-834C-630A-76CD694FA5DC}"/>
              </a:ext>
            </a:extLst>
          </p:cNvPr>
          <p:cNvGrpSpPr/>
          <p:nvPr/>
        </p:nvGrpSpPr>
        <p:grpSpPr>
          <a:xfrm>
            <a:off x="4627969" y="-403123"/>
            <a:ext cx="2312138" cy="4771039"/>
            <a:chOff x="4627969" y="-403123"/>
            <a:chExt cx="2312138" cy="47710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543CA7-BF73-FC00-EF34-F3D038196A1B}"/>
                </a:ext>
              </a:extLst>
            </p:cNvPr>
            <p:cNvGrpSpPr/>
            <p:nvPr/>
          </p:nvGrpSpPr>
          <p:grpSpPr>
            <a:xfrm>
              <a:off x="4627969" y="-403123"/>
              <a:ext cx="2312138" cy="4771039"/>
              <a:chOff x="5123599" y="0"/>
              <a:chExt cx="2650645" cy="579128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322E25-ED93-90DC-94CD-D5D648B9208A}"/>
                  </a:ext>
                </a:extLst>
              </p:cNvPr>
              <p:cNvSpPr/>
              <p:nvPr/>
            </p:nvSpPr>
            <p:spPr>
              <a:xfrm>
                <a:off x="5123599" y="1669451"/>
                <a:ext cx="2650645" cy="4121834"/>
              </a:xfrm>
              <a:prstGeom prst="rect">
                <a:avLst/>
              </a:prstGeom>
              <a:solidFill>
                <a:srgbClr val="16253A"/>
              </a:solidFill>
              <a:ln w="1174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lowchart: Terminator 9">
                <a:extLst>
                  <a:ext uri="{FF2B5EF4-FFF2-40B4-BE49-F238E27FC236}">
                    <a16:creationId xmlns:a16="http://schemas.microsoft.com/office/drawing/2014/main" id="{DDB156E2-4828-F6FF-DCC2-70419659FFB0}"/>
                  </a:ext>
                </a:extLst>
              </p:cNvPr>
              <p:cNvSpPr/>
              <p:nvPr/>
            </p:nvSpPr>
            <p:spPr>
              <a:xfrm>
                <a:off x="5254694" y="1378531"/>
                <a:ext cx="105097" cy="361259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11676C27-9EB9-AE52-E465-923564C306F0}"/>
                  </a:ext>
                </a:extLst>
              </p:cNvPr>
              <p:cNvSpPr/>
              <p:nvPr/>
            </p:nvSpPr>
            <p:spPr>
              <a:xfrm>
                <a:off x="7569269" y="1378531"/>
                <a:ext cx="105097" cy="361259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30F1E8-418F-0C8A-E59B-456F6CDAF140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 flipH="1" flipV="1">
                <a:off x="5307242" y="0"/>
                <a:ext cx="1" cy="137853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BCB0C66-4DE0-90BF-FB43-224568F7629B}"/>
                  </a:ext>
                </a:extLst>
              </p:cNvPr>
              <p:cNvCxnSpPr/>
              <p:nvPr/>
            </p:nvCxnSpPr>
            <p:spPr>
              <a:xfrm flipH="1" flipV="1">
                <a:off x="7626269" y="0"/>
                <a:ext cx="1" cy="137853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446716-EB1B-DCAD-AD1D-765E4F34EFD7}"/>
                  </a:ext>
                </a:extLst>
              </p:cNvPr>
              <p:cNvSpPr txBox="1"/>
              <p:nvPr/>
            </p:nvSpPr>
            <p:spPr>
              <a:xfrm>
                <a:off x="5464596" y="2922715"/>
                <a:ext cx="1969313" cy="742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GLOBAL INFLUENCE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238013-6670-97F6-332B-7A5C2CC4FD2D}"/>
                  </a:ext>
                </a:extLst>
              </p:cNvPr>
              <p:cNvSpPr txBox="1"/>
              <p:nvPr/>
            </p:nvSpPr>
            <p:spPr>
              <a:xfrm>
                <a:off x="5464595" y="3937057"/>
                <a:ext cx="1969314" cy="954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From the past to present, it has shaped global academic </a:t>
                </a:r>
                <a:r>
                  <a:rPr lang="en-US" sz="1200" dirty="0" err="1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thoought</a:t>
                </a:r>
                <a:endParaRPr lang="en-US" sz="12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121" name="Graphic 5120" descr="Earth globe: Americas with solid fill">
              <a:extLst>
                <a:ext uri="{FF2B5EF4-FFF2-40B4-BE49-F238E27FC236}">
                  <a16:creationId xmlns:a16="http://schemas.microsoft.com/office/drawing/2014/main" id="{70FC3A36-B63D-459C-EB51-FAF500F2A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30811" y="1171448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33FF6-ED24-B073-940D-536E2A231264}"/>
              </a:ext>
            </a:extLst>
          </p:cNvPr>
          <p:cNvGrpSpPr/>
          <p:nvPr/>
        </p:nvGrpSpPr>
        <p:grpSpPr>
          <a:xfrm>
            <a:off x="9203412" y="-1645128"/>
            <a:ext cx="2415112" cy="6004457"/>
            <a:chOff x="9203412" y="-1645128"/>
            <a:chExt cx="2415112" cy="600445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C630F80-32A6-399C-FE79-825EA0226478}"/>
                </a:ext>
              </a:extLst>
            </p:cNvPr>
            <p:cNvGrpSpPr/>
            <p:nvPr/>
          </p:nvGrpSpPr>
          <p:grpSpPr>
            <a:xfrm>
              <a:off x="9203412" y="-1645128"/>
              <a:ext cx="2415112" cy="6004457"/>
              <a:chOff x="9203410" y="-841813"/>
              <a:chExt cx="2650645" cy="7502427"/>
            </a:xfrm>
            <a:scene3d>
              <a:camera prst="perspectiveLeft"/>
              <a:lightRig rig="threePt" dir="t"/>
            </a:scene3d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FDD37CA-9C71-512D-4E0A-C043E5E427E8}"/>
                  </a:ext>
                </a:extLst>
              </p:cNvPr>
              <p:cNvSpPr/>
              <p:nvPr/>
            </p:nvSpPr>
            <p:spPr>
              <a:xfrm>
                <a:off x="9203410" y="2538780"/>
                <a:ext cx="2650645" cy="4121834"/>
              </a:xfrm>
              <a:prstGeom prst="rect">
                <a:avLst/>
              </a:prstGeom>
              <a:solidFill>
                <a:srgbClr val="16253A"/>
              </a:solidFill>
              <a:ln w="1174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83ACE6DC-C644-0383-3A83-7121F947C953}"/>
                  </a:ext>
                </a:extLst>
              </p:cNvPr>
              <p:cNvSpPr/>
              <p:nvPr/>
            </p:nvSpPr>
            <p:spPr>
              <a:xfrm>
                <a:off x="9334505" y="2247860"/>
                <a:ext cx="105097" cy="361259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60624A85-CD84-EA0B-2DC8-8E221028E085}"/>
                  </a:ext>
                </a:extLst>
              </p:cNvPr>
              <p:cNvSpPr/>
              <p:nvPr/>
            </p:nvSpPr>
            <p:spPr>
              <a:xfrm>
                <a:off x="11649080" y="2247860"/>
                <a:ext cx="105097" cy="361259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EB6B987-46C5-2979-2922-0F39A437C5FD}"/>
                  </a:ext>
                </a:extLst>
              </p:cNvPr>
              <p:cNvCxnSpPr>
                <a:cxnSpLocks/>
                <a:stCxn id="52" idx="0"/>
              </p:cNvCxnSpPr>
              <p:nvPr/>
            </p:nvCxnSpPr>
            <p:spPr>
              <a:xfrm flipV="1">
                <a:off x="9387054" y="-529389"/>
                <a:ext cx="0" cy="277724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85D457-04D1-F917-A39C-7271866B98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06081" y="-841813"/>
                <a:ext cx="1" cy="3089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9B834C6-6394-5757-6756-077A42726B4E}"/>
                  </a:ext>
                </a:extLst>
              </p:cNvPr>
              <p:cNvSpPr txBox="1"/>
              <p:nvPr/>
            </p:nvSpPr>
            <p:spPr>
              <a:xfrm>
                <a:off x="9489619" y="3982403"/>
                <a:ext cx="1969313" cy="78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CONTINUING THE JOURNEY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6178733-658F-C5DF-B81C-E041AC125982}"/>
                  </a:ext>
                </a:extLst>
              </p:cNvPr>
              <p:cNvSpPr txBox="1"/>
              <p:nvPr/>
            </p:nvSpPr>
            <p:spPr>
              <a:xfrm>
                <a:off x="9544406" y="4416456"/>
                <a:ext cx="1969314" cy="191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12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just"/>
                <a:endParaRPr lang="en-US" sz="12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just"/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</a:t>
                </a:r>
                <a:r>
                  <a:rPr lang="en-US" sz="1200" dirty="0" err="1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reivival</a:t>
                </a: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 of Nalanda is a commitment to </a:t>
                </a:r>
                <a:r>
                  <a:rPr lang="en-US" sz="1200" dirty="0" err="1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innovation,learning</a:t>
                </a: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 and cultural exchange globally.</a:t>
                </a:r>
              </a:p>
            </p:txBody>
          </p:sp>
        </p:grpSp>
        <p:pic>
          <p:nvPicPr>
            <p:cNvPr id="5125" name="Graphic 5124" descr="Brain in head with solid fill">
              <a:extLst>
                <a:ext uri="{FF2B5EF4-FFF2-40B4-BE49-F238E27FC236}">
                  <a16:creationId xmlns:a16="http://schemas.microsoft.com/office/drawing/2014/main" id="{FE2B6929-84C3-5730-2141-F7314142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53768" y="1300381"/>
              <a:ext cx="914400" cy="914400"/>
            </a:xfrm>
            <a:prstGeom prst="rect">
              <a:avLst/>
            </a:prstGeom>
          </p:spPr>
        </p:pic>
      </p:grpSp>
      <p:pic>
        <p:nvPicPr>
          <p:cNvPr id="1026" name="Picture 2" descr="The Weekend Leader - Reviving Historical Excellence: PM Modi Unveils Nalanda  University's Modern Campus">
            <a:extLst>
              <a:ext uri="{FF2B5EF4-FFF2-40B4-BE49-F238E27FC236}">
                <a16:creationId xmlns:a16="http://schemas.microsoft.com/office/drawing/2014/main" id="{6ED118D4-191A-9617-4FAF-289B0043F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5" y="4786588"/>
            <a:ext cx="3097353" cy="173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ngath - Vāstu Shilpā Consultants">
            <a:extLst>
              <a:ext uri="{FF2B5EF4-FFF2-40B4-BE49-F238E27FC236}">
                <a16:creationId xmlns:a16="http://schemas.microsoft.com/office/drawing/2014/main" id="{0E55C7C7-E610-6E15-143E-CE9A0D99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063" y="4735684"/>
            <a:ext cx="3089809" cy="173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126">
            <a:extLst>
              <a:ext uri="{FF2B5EF4-FFF2-40B4-BE49-F238E27FC236}">
                <a16:creationId xmlns:a16="http://schemas.microsoft.com/office/drawing/2014/main" id="{1EC31746-586B-2EE8-AB03-6419AB5722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3836" y="4688084"/>
            <a:ext cx="3105325" cy="183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11619C7-8BB0-D7E5-9341-BA7E5BEDF22A}"/>
              </a:ext>
            </a:extLst>
          </p:cNvPr>
          <p:cNvSpPr txBox="1"/>
          <p:nvPr/>
        </p:nvSpPr>
        <p:spPr>
          <a:xfrm>
            <a:off x="0" y="44641"/>
            <a:ext cx="13886887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Century Gothic" panose="020B0502020202020204" pitchFamily="34" charset="0"/>
              </a:rPr>
              <a:t>NALANDA UNIVERSITY: A TIMELESS BEACON OF KNOWLEDGE</a:t>
            </a:r>
          </a:p>
        </p:txBody>
      </p:sp>
    </p:spTree>
    <p:extLst>
      <p:ext uri="{BB962C8B-B14F-4D97-AF65-F5344CB8AC3E}">
        <p14:creationId xmlns:p14="http://schemas.microsoft.com/office/powerpoint/2010/main" val="12032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5244-24E0-B0A2-AA4D-C51F15E6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726691"/>
            <a:ext cx="11146971" cy="4351338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>
              <a:hlinkClick r:id="rId3"/>
            </a:endParaRPr>
          </a:p>
          <a:p>
            <a:endParaRPr lang="en-IN" dirty="0">
              <a:hlinkClick r:id="rId3"/>
            </a:endParaRPr>
          </a:p>
          <a:p>
            <a:endParaRPr lang="en-IN" dirty="0">
              <a:hlinkClick r:id="rId4"/>
            </a:endParaRPr>
          </a:p>
          <a:p>
            <a:endParaRPr lang="en-IN" dirty="0">
              <a:hlinkClick r:id="rId4"/>
            </a:endParaRP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29B84-ECC8-192A-AF38-AFC9984B7138}"/>
              </a:ext>
            </a:extLst>
          </p:cNvPr>
          <p:cNvSpPr/>
          <p:nvPr/>
        </p:nvSpPr>
        <p:spPr>
          <a:xfrm>
            <a:off x="3722769" y="365125"/>
            <a:ext cx="52036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BIBILIOGRAPHY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7CF2F4C-D1CD-D653-18CC-2B3523CDD67C}"/>
              </a:ext>
            </a:extLst>
          </p:cNvPr>
          <p:cNvSpPr/>
          <p:nvPr/>
        </p:nvSpPr>
        <p:spPr>
          <a:xfrm>
            <a:off x="502105" y="1667959"/>
            <a:ext cx="381000" cy="36935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98E9CDE-58DA-53DF-126C-122DF4476381}"/>
              </a:ext>
            </a:extLst>
          </p:cNvPr>
          <p:cNvSpPr/>
          <p:nvPr/>
        </p:nvSpPr>
        <p:spPr>
          <a:xfrm>
            <a:off x="729343" y="1546210"/>
            <a:ext cx="10972800" cy="61314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A5639-7F72-FB93-BD1C-46DEE2591BA2}"/>
              </a:ext>
            </a:extLst>
          </p:cNvPr>
          <p:cNvSpPr txBox="1"/>
          <p:nvPr/>
        </p:nvSpPr>
        <p:spPr>
          <a:xfrm>
            <a:off x="1132114" y="1582213"/>
            <a:ext cx="801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https://whc.unesco.org/en/list/1502/</a:t>
            </a:r>
            <a:endParaRPr lang="en-IN" sz="2800" dirty="0">
              <a:solidFill>
                <a:schemeClr val="bg1"/>
              </a:solidFill>
            </a:endParaRPr>
          </a:p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02A1ECBE-657A-F92D-3BA2-086EE18B4258}"/>
              </a:ext>
            </a:extLst>
          </p:cNvPr>
          <p:cNvSpPr/>
          <p:nvPr/>
        </p:nvSpPr>
        <p:spPr>
          <a:xfrm>
            <a:off x="729343" y="2262829"/>
            <a:ext cx="10972800" cy="61314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C58C-590E-39D3-3137-E9DEF5C431AF}"/>
              </a:ext>
            </a:extLst>
          </p:cNvPr>
          <p:cNvSpPr txBox="1"/>
          <p:nvPr/>
        </p:nvSpPr>
        <p:spPr>
          <a:xfrm>
            <a:off x="1132114" y="2343241"/>
            <a:ext cx="939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https://www.reddit.com/r/bihar/comments/17l9d4r/nalanda_universityy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3C21943F-854A-860B-F56C-3C93652BEE7A}"/>
              </a:ext>
            </a:extLst>
          </p:cNvPr>
          <p:cNvSpPr/>
          <p:nvPr/>
        </p:nvSpPr>
        <p:spPr>
          <a:xfrm>
            <a:off x="729343" y="3004106"/>
            <a:ext cx="10972800" cy="61314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4CE28-F8B8-841D-7F4D-DE40677780D9}"/>
              </a:ext>
            </a:extLst>
          </p:cNvPr>
          <p:cNvSpPr txBox="1"/>
          <p:nvPr/>
        </p:nvSpPr>
        <p:spPr>
          <a:xfrm>
            <a:off x="985155" y="2946533"/>
            <a:ext cx="1057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https://www.reddit.com/r/bihar/comments/kyduqr/artists_depiction_of_what_nalanda_university/?utm_source=share&amp;utm_medium=web3x&amp;utm_name=web3xcss&amp;utm_term=1&amp;utm_content=share_button</a:t>
            </a:r>
            <a:endParaRPr lang="en-IN" dirty="0">
              <a:solidFill>
                <a:schemeClr val="bg1"/>
              </a:solidFill>
            </a:endParaRPr>
          </a:p>
          <a:p>
            <a:endParaRPr lang="en-IN" dirty="0"/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714AC4E4-F5F1-BC2C-E199-864E2BF7F26B}"/>
              </a:ext>
            </a:extLst>
          </p:cNvPr>
          <p:cNvSpPr/>
          <p:nvPr/>
        </p:nvSpPr>
        <p:spPr>
          <a:xfrm>
            <a:off x="729343" y="3811634"/>
            <a:ext cx="10972800" cy="61314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802BFB-B416-F811-CC9E-FD75C57136D5}"/>
              </a:ext>
            </a:extLst>
          </p:cNvPr>
          <p:cNvSpPr txBox="1"/>
          <p:nvPr/>
        </p:nvSpPr>
        <p:spPr>
          <a:xfrm>
            <a:off x="1017812" y="3794744"/>
            <a:ext cx="1044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https://www.reddit.com/r/IndiaSpeaks/comments/jwxxhp/ruins_of_nalanda_university_in_bihar/?utm_source=share&amp;utm_medium=web3x&amp;utm_name=web3xcss&amp;utm_term=1&amp;utm_content=share_button</a:t>
            </a:r>
            <a:endParaRPr lang="en-IN" dirty="0"/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B4E8D0AB-E94F-B99C-5FD1-98E8931A574D}"/>
              </a:ext>
            </a:extLst>
          </p:cNvPr>
          <p:cNvSpPr/>
          <p:nvPr/>
        </p:nvSpPr>
        <p:spPr>
          <a:xfrm>
            <a:off x="819149" y="4583904"/>
            <a:ext cx="10972800" cy="61314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19165A-C89E-F98B-B9A4-DFA4D595D704}"/>
              </a:ext>
            </a:extLst>
          </p:cNvPr>
          <p:cNvSpPr txBox="1"/>
          <p:nvPr/>
        </p:nvSpPr>
        <p:spPr>
          <a:xfrm>
            <a:off x="1128031" y="4583904"/>
            <a:ext cx="10567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https://www.reddit.com/r/bihar/comments/kyduqr/artists_depiction_of_what_nalanda_university/?utm_source=share&amp;utm_medium=web3x&amp;utm_name=web3xcss&amp;utm_term=1&amp;utm_content=share_button</a:t>
            </a:r>
            <a:endParaRPr lang="en-IN" dirty="0">
              <a:solidFill>
                <a:schemeClr val="bg1"/>
              </a:solidFill>
            </a:endParaRPr>
          </a:p>
          <a:p>
            <a:endParaRPr lang="en-IN" dirty="0"/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E9FCA67A-067E-25C7-5E00-5FF9657A7715}"/>
              </a:ext>
            </a:extLst>
          </p:cNvPr>
          <p:cNvSpPr/>
          <p:nvPr/>
        </p:nvSpPr>
        <p:spPr>
          <a:xfrm>
            <a:off x="838200" y="5335143"/>
            <a:ext cx="10972800" cy="61314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C861B2-F2E6-ECD0-76CE-23DE966CDBA4}"/>
              </a:ext>
            </a:extLst>
          </p:cNvPr>
          <p:cNvSpPr txBox="1"/>
          <p:nvPr/>
        </p:nvSpPr>
        <p:spPr>
          <a:xfrm>
            <a:off x="1224642" y="5428875"/>
            <a:ext cx="920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https://en.wikipedia.org/wiki/Nalanda_University</a:t>
            </a:r>
            <a:endParaRPr lang="en-IN" sz="2000" dirty="0">
              <a:solidFill>
                <a:schemeClr val="bg1"/>
              </a:solidFill>
            </a:endParaRPr>
          </a:p>
          <a:p>
            <a:endParaRPr lang="en-IN" sz="2000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239CA96-8B14-035C-0E31-6FE5CF64AA2C}"/>
              </a:ext>
            </a:extLst>
          </p:cNvPr>
          <p:cNvSpPr/>
          <p:nvPr/>
        </p:nvSpPr>
        <p:spPr>
          <a:xfrm>
            <a:off x="504824" y="4726266"/>
            <a:ext cx="381000" cy="36935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77BAB38-D458-7944-F82E-9C5D851BD568}"/>
              </a:ext>
            </a:extLst>
          </p:cNvPr>
          <p:cNvSpPr/>
          <p:nvPr/>
        </p:nvSpPr>
        <p:spPr>
          <a:xfrm>
            <a:off x="502105" y="3126008"/>
            <a:ext cx="381000" cy="36935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7DF0B745-54C7-E339-EC00-59A72672FB2C}"/>
              </a:ext>
            </a:extLst>
          </p:cNvPr>
          <p:cNvSpPr/>
          <p:nvPr/>
        </p:nvSpPr>
        <p:spPr>
          <a:xfrm>
            <a:off x="495982" y="5471702"/>
            <a:ext cx="381000" cy="36935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07C505C-9B96-A040-29D4-1C1A573B9584}"/>
              </a:ext>
            </a:extLst>
          </p:cNvPr>
          <p:cNvSpPr/>
          <p:nvPr/>
        </p:nvSpPr>
        <p:spPr>
          <a:xfrm>
            <a:off x="502105" y="2389395"/>
            <a:ext cx="381000" cy="36935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9E7EED58-9EDA-E46B-BAD3-5B96974D43A6}"/>
              </a:ext>
            </a:extLst>
          </p:cNvPr>
          <p:cNvSpPr/>
          <p:nvPr/>
        </p:nvSpPr>
        <p:spPr>
          <a:xfrm>
            <a:off x="498021" y="3950501"/>
            <a:ext cx="381000" cy="36935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  <p:bldP spid="15" grpId="0" animBg="1"/>
      <p:bldP spid="17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28342" y="198363"/>
            <a:ext cx="7565981" cy="10890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spc="-35" dirty="0">
              <a:solidFill>
                <a:srgbClr val="60311B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r>
              <a:rPr lang="en-US" sz="5400" b="1" spc="-35" dirty="0">
                <a:solidFill>
                  <a:srgbClr val="60311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sym typeface="Public Sans Medium Italics"/>
              </a:rPr>
              <a:t>THANK YOU</a:t>
            </a: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r>
              <a:rPr lang="en-US" sz="1600" b="1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Group Leader –</a:t>
            </a: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 Vraj Ved</a:t>
            </a:r>
          </a:p>
          <a:p>
            <a:pPr algn="ctr">
              <a:lnSpc>
                <a:spcPts val="2028"/>
              </a:lnSpc>
            </a:pPr>
            <a:r>
              <a:rPr lang="en-US" sz="1600" b="1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Members –</a:t>
            </a: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 Abhishek Upadhyay, Anjali Sinha, Darshan Ved, Naina</a:t>
            </a:r>
          </a:p>
          <a:p>
            <a:pPr algn="ctr">
              <a:lnSpc>
                <a:spcPts val="2028"/>
              </a:lnSpc>
            </a:pPr>
            <a:endParaRPr lang="en-US" sz="1600" spc="-35" dirty="0">
              <a:solidFill>
                <a:srgbClr val="60311B"/>
              </a:solidFill>
              <a:latin typeface="Franklin Gothic Book" panose="020B0503020102020204" pitchFamily="34" charset="0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r>
              <a:rPr lang="en-US" sz="1600" b="1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Presentation – </a:t>
            </a: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Darshan Ved, Naina, Vraj Ved</a:t>
            </a:r>
          </a:p>
          <a:p>
            <a:pPr algn="ctr">
              <a:lnSpc>
                <a:spcPts val="2028"/>
              </a:lnSpc>
            </a:pPr>
            <a:r>
              <a:rPr lang="en-US" sz="1600" b="1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Information and Research – </a:t>
            </a: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Abhishek Upadhyay, Anjali Sinha</a:t>
            </a:r>
          </a:p>
          <a:p>
            <a:pPr algn="ctr">
              <a:lnSpc>
                <a:spcPts val="2028"/>
              </a:lnSpc>
            </a:pPr>
            <a:r>
              <a:rPr lang="en-US" sz="1600" b="1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Pictures –</a:t>
            </a: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 Abhishek Upadhyay, Anjali Sinha, Vraj Ved</a:t>
            </a:r>
          </a:p>
          <a:p>
            <a:pPr algn="ctr">
              <a:lnSpc>
                <a:spcPts val="2028"/>
              </a:lnSpc>
            </a:pPr>
            <a:r>
              <a:rPr lang="en-US" sz="1600" b="1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Animations –</a:t>
            </a: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 Darshan Ved, Vraj Ved</a:t>
            </a:r>
          </a:p>
          <a:p>
            <a:pPr algn="ctr">
              <a:lnSpc>
                <a:spcPts val="2028"/>
              </a:lnSpc>
            </a:pPr>
            <a:r>
              <a:rPr lang="en-US" sz="1600" b="1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Design –</a:t>
            </a: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 Anjali Sinha, Darshan Ved, Naina</a:t>
            </a:r>
          </a:p>
          <a:p>
            <a:pPr algn="ctr">
              <a:lnSpc>
                <a:spcPts val="2028"/>
              </a:lnSpc>
            </a:pP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Write Up - Naina</a:t>
            </a:r>
          </a:p>
          <a:p>
            <a:pPr algn="ctr">
              <a:lnSpc>
                <a:spcPts val="2028"/>
              </a:lnSpc>
            </a:pPr>
            <a:endParaRPr lang="en-US" sz="1600" spc="-35" dirty="0">
              <a:solidFill>
                <a:srgbClr val="60311B"/>
              </a:solidFill>
              <a:latin typeface="Franklin Gothic Book" panose="020B0503020102020204" pitchFamily="34" charset="0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1600" spc="-35" dirty="0">
              <a:solidFill>
                <a:srgbClr val="60311B"/>
              </a:solidFill>
              <a:latin typeface="Franklin Gothic Book" panose="020B0503020102020204" pitchFamily="34" charset="0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1600" spc="-35" dirty="0">
              <a:solidFill>
                <a:srgbClr val="60311B"/>
              </a:solidFill>
              <a:latin typeface="Franklin Gothic Book" panose="020B0503020102020204" pitchFamily="34" charset="0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Thank You audience for listening to us</a:t>
            </a:r>
          </a:p>
          <a:p>
            <a:pPr algn="ctr">
              <a:lnSpc>
                <a:spcPts val="2028"/>
              </a:lnSpc>
            </a:pPr>
            <a:r>
              <a:rPr lang="en-US" sz="1600" spc="-35" dirty="0">
                <a:solidFill>
                  <a:srgbClr val="60311B"/>
                </a:solidFill>
                <a:latin typeface="Franklin Gothic Book" panose="020B0503020102020204" pitchFamily="34" charset="0"/>
                <a:ea typeface="Public Sans Medium Italics"/>
                <a:cs typeface="Public Sans Medium Italics"/>
                <a:sym typeface="Public Sans Medium Italics"/>
              </a:rPr>
              <a:t>Thanks to all my group members who gave their best in the making of this project  </a:t>
            </a: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  <a:p>
            <a:pPr algn="ctr">
              <a:lnSpc>
                <a:spcPts val="2028"/>
              </a:lnSpc>
            </a:pPr>
            <a:endParaRPr lang="en-US" sz="5400" b="1" i="1" spc="-35" dirty="0">
              <a:solidFill>
                <a:srgbClr val="60311B"/>
              </a:solidFill>
              <a:latin typeface="Public Sans Medium Italics"/>
              <a:ea typeface="Public Sans Medium Italics"/>
              <a:cs typeface="Public Sans Medium Italics"/>
              <a:sym typeface="Public Sans Medium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6287F9-B5AA-162C-8AF4-D0A849304D63}"/>
              </a:ext>
            </a:extLst>
          </p:cNvPr>
          <p:cNvSpPr/>
          <p:nvPr/>
        </p:nvSpPr>
        <p:spPr>
          <a:xfrm>
            <a:off x="-181820" y="-830945"/>
            <a:ext cx="13262187" cy="78767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189476" y="2691933"/>
            <a:ext cx="2863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3A1A4"/>
                </a:solidFill>
                <a:latin typeface="Century Gothic" panose="020B0502020202020204" pitchFamily="34" charset="0"/>
              </a:rPr>
              <a:t>5</a:t>
            </a:r>
            <a:r>
              <a:rPr lang="en-US" sz="2400" baseline="30000" dirty="0">
                <a:solidFill>
                  <a:srgbClr val="03A1A4"/>
                </a:solidFill>
                <a:latin typeface="Century Gothic" panose="020B0502020202020204" pitchFamily="34" charset="0"/>
              </a:rPr>
              <a:t>th</a:t>
            </a:r>
            <a:r>
              <a:rPr lang="en-US" sz="2400" dirty="0">
                <a:solidFill>
                  <a:srgbClr val="03A1A4"/>
                </a:solidFill>
                <a:latin typeface="Century Gothic" panose="020B0502020202020204" pitchFamily="34" charset="0"/>
              </a:rPr>
              <a:t> Century BCE-5</a:t>
            </a:r>
            <a:r>
              <a:rPr lang="en-US" sz="2400" baseline="30000" dirty="0">
                <a:solidFill>
                  <a:srgbClr val="03A1A4"/>
                </a:solidFill>
                <a:latin typeface="Century Gothic" panose="020B0502020202020204" pitchFamily="34" charset="0"/>
              </a:rPr>
              <a:t>th</a:t>
            </a:r>
            <a:r>
              <a:rPr lang="en-US" sz="2400" dirty="0">
                <a:solidFill>
                  <a:srgbClr val="03A1A4"/>
                </a:solidFill>
                <a:latin typeface="Century Gothic" panose="020B0502020202020204" pitchFamily="34" charset="0"/>
              </a:rPr>
              <a:t> Century 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392454" y="5375892"/>
            <a:ext cx="345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99"/>
                </a:solidFill>
                <a:latin typeface="Century Gothic" panose="020B0502020202020204" pitchFamily="34" charset="0"/>
              </a:rPr>
              <a:t>Originates as a Vedic learning center, formally established under the Gupta Empire.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2375770" y="4295526"/>
            <a:ext cx="3036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E9524"/>
                </a:solidFill>
                <a:latin typeface="Century Gothic" panose="020B0502020202020204" pitchFamily="34" charset="0"/>
              </a:rPr>
              <a:t>5</a:t>
            </a:r>
            <a:r>
              <a:rPr lang="en-US" sz="2800" baseline="30000" dirty="0">
                <a:solidFill>
                  <a:srgbClr val="EE9524"/>
                </a:solidFill>
                <a:latin typeface="Century Gothic" panose="020B0502020202020204" pitchFamily="34" charset="0"/>
              </a:rPr>
              <a:t>th</a:t>
            </a:r>
            <a:r>
              <a:rPr lang="en-US" sz="2800" dirty="0">
                <a:solidFill>
                  <a:srgbClr val="EE9524"/>
                </a:solidFill>
                <a:latin typeface="Century Gothic" panose="020B0502020202020204" pitchFamily="34" charset="0"/>
              </a:rPr>
              <a:t> to 9</a:t>
            </a:r>
            <a:r>
              <a:rPr lang="en-US" sz="2800" baseline="30000" dirty="0">
                <a:solidFill>
                  <a:srgbClr val="EE9524"/>
                </a:solidFill>
                <a:latin typeface="Century Gothic" panose="020B0502020202020204" pitchFamily="34" charset="0"/>
              </a:rPr>
              <a:t>th</a:t>
            </a:r>
            <a:r>
              <a:rPr lang="en-US" sz="2800" dirty="0">
                <a:solidFill>
                  <a:srgbClr val="EE9524"/>
                </a:solidFill>
                <a:latin typeface="Century Gothic" panose="020B0502020202020204" pitchFamily="34" charset="0"/>
              </a:rPr>
              <a:t> Century 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375770" y="1500871"/>
            <a:ext cx="3380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  <a:latin typeface="Century Gothic" panose="020B0502020202020204" pitchFamily="34" charset="0"/>
              </a:rPr>
              <a:t>Golden Age of Learning, </a:t>
            </a:r>
            <a:r>
              <a:rPr lang="en-US" sz="1600" dirty="0">
                <a:solidFill>
                  <a:srgbClr val="FFC000"/>
                </a:solidFill>
                <a:latin typeface="Century Gothic" panose="020B0502020202020204" pitchFamily="34" charset="0"/>
              </a:rPr>
              <a:t>Thrives as a Buddhist university, attracting scholars like Hiuen Tsang and Yijing</a:t>
            </a:r>
            <a:r>
              <a:rPr lang="en-US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4288469" y="2504672"/>
            <a:ext cx="3737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F3078"/>
                </a:solidFill>
                <a:latin typeface="Century Gothic" panose="020B0502020202020204" pitchFamily="34" charset="0"/>
              </a:rPr>
              <a:t>10</a:t>
            </a:r>
            <a:r>
              <a:rPr lang="en-US" sz="3200" baseline="30000" dirty="0">
                <a:solidFill>
                  <a:srgbClr val="EF3078"/>
                </a:solidFill>
                <a:latin typeface="Century Gothic" panose="020B0502020202020204" pitchFamily="34" charset="0"/>
              </a:rPr>
              <a:t>TH</a:t>
            </a:r>
            <a:r>
              <a:rPr lang="en-US" sz="3200" dirty="0">
                <a:solidFill>
                  <a:srgbClr val="EF3078"/>
                </a:solidFill>
                <a:latin typeface="Century Gothic" panose="020B0502020202020204" pitchFamily="34" charset="0"/>
              </a:rPr>
              <a:t>-12</a:t>
            </a:r>
            <a:r>
              <a:rPr lang="en-US" sz="3200" baseline="30000" dirty="0">
                <a:solidFill>
                  <a:srgbClr val="EF3078"/>
                </a:solidFill>
                <a:latin typeface="Century Gothic" panose="020B0502020202020204" pitchFamily="34" charset="0"/>
              </a:rPr>
              <a:t>TH</a:t>
            </a:r>
            <a:r>
              <a:rPr lang="en-US" sz="3200" dirty="0">
                <a:solidFill>
                  <a:srgbClr val="EF3078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EF3078"/>
                </a:solidFill>
                <a:latin typeface="Century Gothic" panose="020B0502020202020204" pitchFamily="34" charset="0"/>
              </a:rPr>
              <a:t>CENTURY 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4679107" y="5508994"/>
            <a:ext cx="3540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  <a:latin typeface="Century Gothic" panose="020B0502020202020204" pitchFamily="34" charset="0"/>
              </a:rPr>
              <a:t>Political unrest and declining patronage lead to a slow deterioration of the university's influence.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259891" y="4382611"/>
            <a:ext cx="230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C7CBB"/>
                </a:solidFill>
                <a:latin typeface="Century Gothic" panose="020B0502020202020204" pitchFamily="34" charset="0"/>
              </a:rPr>
              <a:t>1193 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259891" y="1757656"/>
            <a:ext cx="3038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Nalanda is sacked, its monks killed, and its library destroyed.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165272" y="2511385"/>
            <a:ext cx="289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20-21</a:t>
            </a:r>
            <a:r>
              <a:rPr lang="en-US" sz="32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Century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8902955" y="5473712"/>
            <a:ext cx="3401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Archaeological efforts rediscover its ruins, and Nalanda is re-established as an international university in 2014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80995" y="6291386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3953" y="6586212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579333" y="6586212"/>
            <a:ext cx="2048865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824223" y="1439798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41405" y="1665979"/>
            <a:ext cx="2048865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1824491" y="-20659"/>
            <a:ext cx="965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T I M E L I N E  OF NALANDA UNIVERSITY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2D5432-47E8-7234-8959-AF01A2F6DEFA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537875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537875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568990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600069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631147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6622745" y="878988"/>
              <a:ext cx="190500" cy="1905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43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C082CA4-5441-4865-A3B8-3BF4AC023B14}"/>
              </a:ext>
            </a:extLst>
          </p:cNvPr>
          <p:cNvGrpSpPr/>
          <p:nvPr/>
        </p:nvGrpSpPr>
        <p:grpSpPr>
          <a:xfrm>
            <a:off x="4398413" y="1359035"/>
            <a:ext cx="5994283" cy="1133725"/>
            <a:chOff x="4299937" y="1316831"/>
            <a:chExt cx="5994283" cy="11337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A100B-1020-457E-A1F0-D5B1B21F109B}"/>
                </a:ext>
              </a:extLst>
            </p:cNvPr>
            <p:cNvSpPr txBox="1"/>
            <p:nvPr/>
          </p:nvSpPr>
          <p:spPr>
            <a:xfrm>
              <a:off x="4299937" y="1316831"/>
              <a:ext cx="5994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58C95"/>
                  </a:solidFill>
                  <a:latin typeface="Century Gothic" panose="020B0502020202020204" pitchFamily="34" charset="0"/>
                </a:rPr>
                <a:t>When and by whom was Nalanda University founded?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E1B85E-8445-4F36-9796-C1975B336030}"/>
                </a:ext>
              </a:extLst>
            </p:cNvPr>
            <p:cNvSpPr txBox="1"/>
            <p:nvPr/>
          </p:nvSpPr>
          <p:spPr>
            <a:xfrm>
              <a:off x="4309965" y="1619559"/>
              <a:ext cx="404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entury Gothic" panose="020B0502020202020204" pitchFamily="34" charset="0"/>
                </a:rPr>
                <a:t>Founded by the</a:t>
              </a:r>
              <a:r>
                <a:rPr lang="en-US" sz="1600" b="0" i="0" dirty="0">
                  <a:effectLst/>
                  <a:latin typeface="Century Gothic" panose="020B0502020202020204" pitchFamily="34" charset="0"/>
                </a:rPr>
                <a:t> Gupta Emperor Kumaragupta I in 427 CE. It </a:t>
              </a:r>
              <a:r>
                <a:rPr lang="en-US" sz="1600" dirty="0">
                  <a:latin typeface="Century Gothic" panose="020B0502020202020204" pitchFamily="34" charset="0"/>
                </a:rPr>
                <a:t>is</a:t>
              </a:r>
              <a:r>
                <a:rPr lang="en-US" sz="1600" b="0" i="0" dirty="0">
                  <a:effectLst/>
                  <a:latin typeface="Century Gothic" panose="020B0502020202020204" pitchFamily="34" charset="0"/>
                </a:rPr>
                <a:t> located in the ancient kingdom of Magadha</a:t>
              </a:r>
              <a:r>
                <a:rPr lang="en-US" sz="16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rPr>
                <a:t>.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E42855-207C-4D1E-8768-F400047EAC93}"/>
              </a:ext>
            </a:extLst>
          </p:cNvPr>
          <p:cNvGrpSpPr/>
          <p:nvPr/>
        </p:nvGrpSpPr>
        <p:grpSpPr>
          <a:xfrm>
            <a:off x="4398414" y="2617272"/>
            <a:ext cx="4093698" cy="1060803"/>
            <a:chOff x="4299938" y="1218511"/>
            <a:chExt cx="4093698" cy="10608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69E158-5C15-47E7-8296-89544F512F74}"/>
                </a:ext>
              </a:extLst>
            </p:cNvPr>
            <p:cNvSpPr txBox="1"/>
            <p:nvPr/>
          </p:nvSpPr>
          <p:spPr>
            <a:xfrm>
              <a:off x="4299938" y="1218511"/>
              <a:ext cx="4093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9900CC"/>
                  </a:solidFill>
                  <a:latin typeface="Century Gothic" panose="020B0502020202020204" pitchFamily="34" charset="0"/>
                </a:rPr>
                <a:t>Where is Nalanda located?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87282-D854-4B6D-8F99-412E0D892C9A}"/>
                </a:ext>
              </a:extLst>
            </p:cNvPr>
            <p:cNvSpPr txBox="1"/>
            <p:nvPr/>
          </p:nvSpPr>
          <p:spPr>
            <a:xfrm>
              <a:off x="4310531" y="1448317"/>
              <a:ext cx="404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0" dirty="0">
                  <a:effectLst/>
                  <a:latin typeface="Century Gothic" panose="020B0502020202020204" pitchFamily="34" charset="0"/>
                </a:rPr>
                <a:t>Nalanda, an ancient Buddhist monastery and university in India, is located in the state of Bihar.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E0B662-ED03-419D-A058-68134CAD2F9D}"/>
              </a:ext>
            </a:extLst>
          </p:cNvPr>
          <p:cNvGrpSpPr/>
          <p:nvPr/>
        </p:nvGrpSpPr>
        <p:grpSpPr>
          <a:xfrm>
            <a:off x="4398414" y="4075058"/>
            <a:ext cx="4093698" cy="898403"/>
            <a:chOff x="4299938" y="1316831"/>
            <a:chExt cx="4093698" cy="8984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09968A-17E4-403C-8773-FBC117C19419}"/>
                </a:ext>
              </a:extLst>
            </p:cNvPr>
            <p:cNvSpPr txBox="1"/>
            <p:nvPr/>
          </p:nvSpPr>
          <p:spPr>
            <a:xfrm>
              <a:off x="4299938" y="1316831"/>
              <a:ext cx="4093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The Time when Nalanda flourished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B2AE13-A90B-4F03-92C1-F943BFE6522C}"/>
                </a:ext>
              </a:extLst>
            </p:cNvPr>
            <p:cNvSpPr txBox="1"/>
            <p:nvPr/>
          </p:nvSpPr>
          <p:spPr>
            <a:xfrm>
              <a:off x="4310980" y="1630459"/>
              <a:ext cx="4049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0" dirty="0">
                  <a:effectLst/>
                  <a:latin typeface="Century Gothic" panose="020B0502020202020204" pitchFamily="34" charset="0"/>
                </a:rPr>
                <a:t>It flourished for 600 years till the 12th century. (Golden Age of Nalanda</a:t>
              </a:r>
              <a:r>
                <a:rPr lang="en-US" sz="16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rPr>
                <a:t>)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F435EB-F385-4980-835F-93ADF0CE0DC2}"/>
              </a:ext>
            </a:extLst>
          </p:cNvPr>
          <p:cNvGrpSpPr/>
          <p:nvPr/>
        </p:nvGrpSpPr>
        <p:grpSpPr>
          <a:xfrm>
            <a:off x="4398414" y="5420456"/>
            <a:ext cx="5566454" cy="915509"/>
            <a:chOff x="4299938" y="1316831"/>
            <a:chExt cx="5566454" cy="9155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E934EC-DD01-4B34-9328-83CB78B2C619}"/>
                </a:ext>
              </a:extLst>
            </p:cNvPr>
            <p:cNvSpPr txBox="1"/>
            <p:nvPr/>
          </p:nvSpPr>
          <p:spPr>
            <a:xfrm>
              <a:off x="4299938" y="1316831"/>
              <a:ext cx="5566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3399"/>
                  </a:solidFill>
                  <a:latin typeface="Century Gothic" panose="020B0502020202020204" pitchFamily="34" charset="0"/>
                </a:rPr>
                <a:t>How can we reach the old Nalanda University?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76EBD7-9ABC-4AF4-B03E-8C21E37B3900}"/>
                </a:ext>
              </a:extLst>
            </p:cNvPr>
            <p:cNvSpPr txBox="1"/>
            <p:nvPr/>
          </p:nvSpPr>
          <p:spPr>
            <a:xfrm>
              <a:off x="4309965" y="1647565"/>
              <a:ext cx="4049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0" dirty="0">
                  <a:effectLst/>
                  <a:latin typeface="Century Gothic" panose="020B0502020202020204" pitchFamily="34" charset="0"/>
                </a:rPr>
                <a:t>Rajgir is the nearest railhead, located about 12 km from Nalanda.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25064A-B9B1-434A-B342-1FA287A427AB}"/>
              </a:ext>
            </a:extLst>
          </p:cNvPr>
          <p:cNvGrpSpPr/>
          <p:nvPr/>
        </p:nvGrpSpPr>
        <p:grpSpPr>
          <a:xfrm>
            <a:off x="2093494" y="1237956"/>
            <a:ext cx="2173623" cy="1168144"/>
            <a:chOff x="2093494" y="1237956"/>
            <a:chExt cx="2173623" cy="1168144"/>
          </a:xfrm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6E3A1A-9F5A-484E-9960-6F41BC399723}"/>
                </a:ext>
              </a:extLst>
            </p:cNvPr>
            <p:cNvSpPr txBox="1"/>
            <p:nvPr/>
          </p:nvSpPr>
          <p:spPr>
            <a:xfrm>
              <a:off x="3586933" y="1822028"/>
              <a:ext cx="647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60DD412-289A-4D5A-8AFE-0EC857E20153}"/>
              </a:ext>
            </a:extLst>
          </p:cNvPr>
          <p:cNvGrpSpPr/>
          <p:nvPr/>
        </p:nvGrpSpPr>
        <p:grpSpPr>
          <a:xfrm>
            <a:off x="2138040" y="2588454"/>
            <a:ext cx="2173623" cy="1168144"/>
            <a:chOff x="2138040" y="2588454"/>
            <a:chExt cx="2173623" cy="1168144"/>
          </a:xfrm>
        </p:grpSpPr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F6E45C42-50CD-40DE-A0FF-FB2AB55736F2}"/>
                </a:ext>
              </a:extLst>
            </p:cNvPr>
            <p:cNvSpPr/>
            <p:nvPr/>
          </p:nvSpPr>
          <p:spPr>
            <a:xfrm>
              <a:off x="2138040" y="2588454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CC66FF"/>
                </a:gs>
                <a:gs pos="100000">
                  <a:srgbClr val="9900CC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F4EE55-3662-4DA9-B7B1-F8D344684CCF}"/>
                </a:ext>
              </a:extLst>
            </p:cNvPr>
            <p:cNvSpPr txBox="1"/>
            <p:nvPr/>
          </p:nvSpPr>
          <p:spPr>
            <a:xfrm>
              <a:off x="3586933" y="3160433"/>
              <a:ext cx="647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C7F710F-C8CE-499D-B349-A21D73C8EE7C}"/>
              </a:ext>
            </a:extLst>
          </p:cNvPr>
          <p:cNvGrpSpPr/>
          <p:nvPr/>
        </p:nvGrpSpPr>
        <p:grpSpPr>
          <a:xfrm>
            <a:off x="2182586" y="3938952"/>
            <a:ext cx="2173623" cy="1168144"/>
            <a:chOff x="2182586" y="3938952"/>
            <a:chExt cx="2173623" cy="1168144"/>
          </a:xfrm>
        </p:grpSpPr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D553748D-67F1-4919-97FB-043B0C5596CF}"/>
                </a:ext>
              </a:extLst>
            </p:cNvPr>
            <p:cNvSpPr/>
            <p:nvPr/>
          </p:nvSpPr>
          <p:spPr>
            <a:xfrm>
              <a:off x="2182586" y="3938952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801B61-C61D-4B51-9AB4-A396256BB71E}"/>
                </a:ext>
              </a:extLst>
            </p:cNvPr>
            <p:cNvSpPr txBox="1"/>
            <p:nvPr/>
          </p:nvSpPr>
          <p:spPr>
            <a:xfrm>
              <a:off x="3586933" y="4498838"/>
              <a:ext cx="647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5732DC6-C2B0-47EA-B185-6BB3C0870A3B}"/>
              </a:ext>
            </a:extLst>
          </p:cNvPr>
          <p:cNvGrpSpPr/>
          <p:nvPr/>
        </p:nvGrpSpPr>
        <p:grpSpPr>
          <a:xfrm>
            <a:off x="2227132" y="5289450"/>
            <a:ext cx="2173623" cy="1168144"/>
            <a:chOff x="2227132" y="5289450"/>
            <a:chExt cx="2173623" cy="1168144"/>
          </a:xfrm>
        </p:grpSpPr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BA7806A2-479A-4D91-ACD8-C7B73BAD62A7}"/>
                </a:ext>
              </a:extLst>
            </p:cNvPr>
            <p:cNvSpPr/>
            <p:nvPr/>
          </p:nvSpPr>
          <p:spPr>
            <a:xfrm>
              <a:off x="2227132" y="5289450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FF66CC"/>
                </a:gs>
                <a:gs pos="100000">
                  <a:srgbClr val="FF3399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69C7A7-B065-43A5-B004-3D6BA81AC699}"/>
                </a:ext>
              </a:extLst>
            </p:cNvPr>
            <p:cNvSpPr txBox="1"/>
            <p:nvPr/>
          </p:nvSpPr>
          <p:spPr>
            <a:xfrm>
              <a:off x="3586933" y="5893515"/>
              <a:ext cx="647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</p:grpSp>
      <p:pic>
        <p:nvPicPr>
          <p:cNvPr id="34" name="Graphic 33" descr="Bullseye">
            <a:extLst>
              <a:ext uri="{FF2B5EF4-FFF2-40B4-BE49-F238E27FC236}">
                <a16:creationId xmlns:a16="http://schemas.microsoft.com/office/drawing/2014/main" id="{C3694B6B-AFF1-47C1-A30C-9BC1435DE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7734" y="5710635"/>
            <a:ext cx="365760" cy="365760"/>
          </a:xfrm>
          <a:prstGeom prst="rect">
            <a:avLst/>
          </a:prstGeom>
        </p:spPr>
      </p:pic>
      <p:pic>
        <p:nvPicPr>
          <p:cNvPr id="36" name="Graphic 35" descr="Hourglass">
            <a:extLst>
              <a:ext uri="{FF2B5EF4-FFF2-40B4-BE49-F238E27FC236}">
                <a16:creationId xmlns:a16="http://schemas.microsoft.com/office/drawing/2014/main" id="{C7D2EE46-E0E6-4FD6-A920-12C8537EA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2896" y="4351393"/>
            <a:ext cx="365760" cy="365760"/>
          </a:xfrm>
          <a:prstGeom prst="rect">
            <a:avLst/>
          </a:prstGeom>
        </p:spPr>
      </p:pic>
      <p:pic>
        <p:nvPicPr>
          <p:cNvPr id="38" name="Graphic 37" descr="Research">
            <a:extLst>
              <a:ext uri="{FF2B5EF4-FFF2-40B4-BE49-F238E27FC236}">
                <a16:creationId xmlns:a16="http://schemas.microsoft.com/office/drawing/2014/main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1872" y="1619609"/>
            <a:ext cx="365760" cy="36576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219181" y="1604421"/>
            <a:ext cx="151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8C95"/>
                </a:solidFill>
                <a:latin typeface="Century Gothic" panose="020B0502020202020204" pitchFamily="34" charset="0"/>
              </a:rPr>
              <a:t>FOUNDATION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2B5400-7687-486B-B985-14DDA5FCD811}"/>
              </a:ext>
            </a:extLst>
          </p:cNvPr>
          <p:cNvSpPr txBox="1"/>
          <p:nvPr/>
        </p:nvSpPr>
        <p:spPr>
          <a:xfrm>
            <a:off x="476612" y="2987192"/>
            <a:ext cx="129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CC"/>
                </a:solidFill>
                <a:latin typeface="Century Gothic" panose="020B0502020202020204" pitchFamily="34" charset="0"/>
              </a:rPr>
              <a:t>LOCATION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6E7849-CA7B-4493-99B8-589124281637}"/>
              </a:ext>
            </a:extLst>
          </p:cNvPr>
          <p:cNvSpPr txBox="1"/>
          <p:nvPr/>
        </p:nvSpPr>
        <p:spPr>
          <a:xfrm>
            <a:off x="239230" y="4258836"/>
            <a:ext cx="148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TIME PERIOD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A6E6D6-BC27-4BBD-822C-2B7B7F08C62E}"/>
              </a:ext>
            </a:extLst>
          </p:cNvPr>
          <p:cNvSpPr txBox="1"/>
          <p:nvPr/>
        </p:nvSpPr>
        <p:spPr>
          <a:xfrm>
            <a:off x="-30497" y="5737841"/>
            <a:ext cx="207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HOW TO REACH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F244B9-4C55-4354-8703-92C767B05F0D}"/>
              </a:ext>
            </a:extLst>
          </p:cNvPr>
          <p:cNvSpPr txBox="1"/>
          <p:nvPr/>
        </p:nvSpPr>
        <p:spPr>
          <a:xfrm>
            <a:off x="2944331" y="226241"/>
            <a:ext cx="4724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</a:rPr>
              <a:t>Historical Background 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AA26BE5-D9EC-4A8F-A39A-B10B52EC3935}"/>
              </a:ext>
            </a:extLst>
          </p:cNvPr>
          <p:cNvSpPr/>
          <p:nvPr/>
        </p:nvSpPr>
        <p:spPr>
          <a:xfrm>
            <a:off x="9130649" y="3582840"/>
            <a:ext cx="1556404" cy="284856"/>
          </a:xfrm>
          <a:prstGeom prst="ellipse">
            <a:avLst/>
          </a:prstGeom>
          <a:gradFill flip="none" rotWithShape="1">
            <a:gsLst>
              <a:gs pos="74000">
                <a:srgbClr val="FFFFB3">
                  <a:alpha val="0"/>
                </a:srgbClr>
              </a:gs>
              <a:gs pos="0">
                <a:schemeClr val="tx1">
                  <a:alpha val="9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32A3897-23D1-4123-BC89-758C537AF8E3}"/>
              </a:ext>
            </a:extLst>
          </p:cNvPr>
          <p:cNvSpPr txBox="1"/>
          <p:nvPr/>
        </p:nvSpPr>
        <p:spPr>
          <a:xfrm>
            <a:off x="3538349" y="745190"/>
            <a:ext cx="3896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/>
              <a:t>Nalanda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4B3F1-DFCE-6FCE-1988-099B284341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4310" y="1779479"/>
            <a:ext cx="2608509" cy="2723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Rajgir Railway Station Forum/Discussion - Railway Enquiry">
            <a:extLst>
              <a:ext uri="{FF2B5EF4-FFF2-40B4-BE49-F238E27FC236}">
                <a16:creationId xmlns:a16="http://schemas.microsoft.com/office/drawing/2014/main" id="{1D04527F-AE8C-BB66-36ED-E838ABE1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10" y="4804185"/>
            <a:ext cx="2588460" cy="1941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E163A-2400-A2F7-34C3-15B6B611C8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72" y="72239"/>
            <a:ext cx="2437473" cy="1372451"/>
          </a:xfrm>
          <a:prstGeom prst="rect">
            <a:avLst/>
          </a:prstGeom>
        </p:spPr>
      </p:pic>
      <p:pic>
        <p:nvPicPr>
          <p:cNvPr id="4" name="Graphic 3" descr="Marker with solid fill">
            <a:extLst>
              <a:ext uri="{FF2B5EF4-FFF2-40B4-BE49-F238E27FC236}">
                <a16:creationId xmlns:a16="http://schemas.microsoft.com/office/drawing/2014/main" id="{7EF0F9F8-4427-6281-CBBF-875A178CA3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72280" y="295582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3929623" y="1638254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19754" y="1173813"/>
            <a:ext cx="3914383" cy="1261529"/>
            <a:chOff x="5413659" y="1364860"/>
            <a:chExt cx="3914383" cy="126152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AA11E9-AB02-4892-BADA-1DE43E97962F}"/>
                </a:ext>
              </a:extLst>
            </p:cNvPr>
            <p:cNvSpPr txBox="1"/>
            <p:nvPr/>
          </p:nvSpPr>
          <p:spPr>
            <a:xfrm>
              <a:off x="5921287" y="1421721"/>
              <a:ext cx="3010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CAMPUS LAYOUT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6432" y="1672282"/>
              <a:ext cx="3010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B0F0"/>
                  </a:solidFill>
                  <a:latin typeface="Century Gothic" panose="020B0502020202020204" pitchFamily="34" charset="0"/>
                </a:rPr>
                <a:t>It featured monasteries, stupas, temples, lecture halls, libraries, and lush gardens, reflecting a vast, scholarly layout.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78920" y="1008008"/>
            <a:ext cx="4764219" cy="1589648"/>
            <a:chOff x="1102852" y="699188"/>
            <a:chExt cx="4764219" cy="158964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102852" y="699188"/>
              <a:ext cx="4764219" cy="1561514"/>
              <a:chOff x="337312" y="1039430"/>
              <a:chExt cx="4764219" cy="156151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337312" y="1109223"/>
                <a:ext cx="476421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STRUCTURE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&amp; 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DESIGN</a:t>
                </a:r>
              </a:p>
            </p:txBody>
          </p: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3929623" y="3544639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619754" y="3080198"/>
            <a:ext cx="3914383" cy="1233167"/>
            <a:chOff x="5413659" y="1364860"/>
            <a:chExt cx="3914383" cy="123316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70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57329B-CD0A-4E8B-918E-A71BB255D9EE}"/>
                </a:ext>
              </a:extLst>
            </p:cNvPr>
            <p:cNvSpPr txBox="1"/>
            <p:nvPr/>
          </p:nvSpPr>
          <p:spPr>
            <a:xfrm>
              <a:off x="5728590" y="1455746"/>
              <a:ext cx="3010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C0099"/>
                  </a:solidFill>
                  <a:latin typeface="Century Gothic" panose="020B0502020202020204" pitchFamily="34" charset="0"/>
                </a:rPr>
                <a:t>WHAT WAS STUDIED AND TAUGHT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735333" y="1697781"/>
              <a:ext cx="301048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FF33CC"/>
                  </a:solidFill>
                  <a:latin typeface="Century Gothic" panose="020B0502020202020204" pitchFamily="34" charset="0"/>
                </a:rPr>
                <a:t>Scholars from diverse regions studying philosophy, medicine, and arts. Students engaged in debates, meditation, and discussions, fostering a rich cultural and academic environment.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DEF8D35-7E1B-43A4-B2CA-1397FC63EDF8}"/>
              </a:ext>
            </a:extLst>
          </p:cNvPr>
          <p:cNvGrpSpPr/>
          <p:nvPr/>
        </p:nvGrpSpPr>
        <p:grpSpPr>
          <a:xfrm>
            <a:off x="486456" y="2820055"/>
            <a:ext cx="4160794" cy="1634406"/>
            <a:chOff x="1527771" y="2633707"/>
            <a:chExt cx="4160794" cy="163440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4522709" y="3029364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4FEB18D-2DA9-4579-A199-163B41060B92}"/>
                </a:ext>
              </a:extLst>
            </p:cNvPr>
            <p:cNvGrpSpPr/>
            <p:nvPr/>
          </p:nvGrpSpPr>
          <p:grpSpPr>
            <a:xfrm>
              <a:off x="1527771" y="2706599"/>
              <a:ext cx="3914382" cy="1561514"/>
              <a:chOff x="777702" y="1039430"/>
              <a:chExt cx="3914382" cy="1561514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3FB26B7-FE60-4082-9BAE-A98F8A0DE121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C00CC"/>
                  </a:gs>
                  <a:gs pos="100000">
                    <a:srgbClr val="9933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79BCFAA-DF5B-4918-A3B0-071160549DAA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Left Bracket 12">
                <a:extLst>
                  <a:ext uri="{FF2B5EF4-FFF2-40B4-BE49-F238E27FC236}">
                    <a16:creationId xmlns:a16="http://schemas.microsoft.com/office/drawing/2014/main" id="{2C82CF0E-9D91-4A35-B4E7-AB34EA508F62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91129D-41F0-4553-AC72-93C09870C7F9}"/>
                  </a:ext>
                </a:extLst>
              </p:cNvPr>
              <p:cNvSpPr txBox="1"/>
              <p:nvPr/>
            </p:nvSpPr>
            <p:spPr>
              <a:xfrm>
                <a:off x="881747" y="1185093"/>
                <a:ext cx="36419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STUDENT &amp; STUDY LIFE</a:t>
                </a: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7318AE7-9B6B-426D-8559-847D5C4065A1}"/>
              </a:ext>
            </a:extLst>
          </p:cNvPr>
          <p:cNvSpPr/>
          <p:nvPr/>
        </p:nvSpPr>
        <p:spPr>
          <a:xfrm rot="439804">
            <a:off x="3929623" y="5451024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>
            <a:off x="619754" y="4986583"/>
            <a:ext cx="3914383" cy="1226820"/>
            <a:chOff x="5413659" y="1364860"/>
            <a:chExt cx="3914383" cy="122682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84" name="Rectangle: Top Corners Rounded 83">
                <a:extLst>
                  <a:ext uri="{FF2B5EF4-FFF2-40B4-BE49-F238E27FC236}">
                    <a16:creationId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6D10031-27B3-4C49-98B3-5B12E260223A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126DD9-336E-4BE1-9D9D-62D5FE7CB40C}"/>
                </a:ext>
              </a:extLst>
            </p:cNvPr>
            <p:cNvSpPr txBox="1"/>
            <p:nvPr/>
          </p:nvSpPr>
          <p:spPr>
            <a:xfrm>
              <a:off x="5921287" y="1428053"/>
              <a:ext cx="3010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SUBJECTS TAUGHT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1561AE9-FE7C-4656-93CC-826AA86047A4}"/>
                </a:ext>
              </a:extLst>
            </p:cNvPr>
            <p:cNvSpPr txBox="1"/>
            <p:nvPr/>
          </p:nvSpPr>
          <p:spPr>
            <a:xfrm>
              <a:off x="5802920" y="1654873"/>
              <a:ext cx="301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0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Century Gothic" panose="020B0502020202020204" pitchFamily="34" charset="0"/>
                </a:rPr>
                <a:t>Vedas were taught, they also trained in fine arts, medicine, mathematics, astronomy, politics and the art of warfare.</a:t>
              </a:r>
              <a:endPara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74773E3-D748-4AB0-84A0-3EE08D8EE1F8}"/>
              </a:ext>
            </a:extLst>
          </p:cNvPr>
          <p:cNvGrpSpPr/>
          <p:nvPr/>
        </p:nvGrpSpPr>
        <p:grpSpPr>
          <a:xfrm>
            <a:off x="478494" y="4827428"/>
            <a:ext cx="4170669" cy="1589648"/>
            <a:chOff x="1517896" y="4511958"/>
            <a:chExt cx="4170669" cy="158964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9071A32-CEB1-409E-B2F3-6B441E2F4682}"/>
                </a:ext>
              </a:extLst>
            </p:cNvPr>
            <p:cNvSpPr/>
            <p:nvPr/>
          </p:nvSpPr>
          <p:spPr>
            <a:xfrm rot="16200000">
              <a:off x="4522709" y="493574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28CFC94-5550-4B65-ACAA-61905224DA8E}"/>
                </a:ext>
              </a:extLst>
            </p:cNvPr>
            <p:cNvGrpSpPr/>
            <p:nvPr/>
          </p:nvGrpSpPr>
          <p:grpSpPr>
            <a:xfrm>
              <a:off x="1517896" y="4511958"/>
              <a:ext cx="3968201" cy="1561514"/>
              <a:chOff x="752356" y="1039430"/>
              <a:chExt cx="3968201" cy="1561514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9028026-B729-4171-A906-C0392AC497FF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61609A1-C364-4DF4-B50C-B74765F18C20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Left Bracket 12">
                <a:extLst>
                  <a:ext uri="{FF2B5EF4-FFF2-40B4-BE49-F238E27FC236}">
                    <a16:creationId xmlns:a16="http://schemas.microsoft.com/office/drawing/2014/main" id="{1BBC2BBE-49C9-48D1-B788-2CB665EB5738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55519C-764E-4618-906D-9E72B48CC833}"/>
                  </a:ext>
                </a:extLst>
              </p:cNvPr>
              <p:cNvSpPr txBox="1"/>
              <p:nvPr/>
            </p:nvSpPr>
            <p:spPr>
              <a:xfrm>
                <a:off x="752356" y="1422614"/>
                <a:ext cx="39682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Curriculum</a:t>
                </a:r>
              </a:p>
            </p:txBody>
          </p:sp>
        </p:grpSp>
      </p:grpSp>
      <p:pic>
        <p:nvPicPr>
          <p:cNvPr id="2052" name="Picture 4" descr="Nalanda University: A Modern Campus Steeped In Ancient Heritage | The Decor  Journal India">
            <a:extLst>
              <a:ext uri="{FF2B5EF4-FFF2-40B4-BE49-F238E27FC236}">
                <a16:creationId xmlns:a16="http://schemas.microsoft.com/office/drawing/2014/main" id="{66F5F62E-D073-59D5-CB8D-26DA286E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68" y="309887"/>
            <a:ext cx="3364152" cy="2280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 generated image depicting students from around the world studying at the  ancient Nalanda university in Bihar, India. This university was a large  Buddhist monastery and a leading center of education Stock">
            <a:extLst>
              <a:ext uri="{FF2B5EF4-FFF2-40B4-BE49-F238E27FC236}">
                <a16:creationId xmlns:a16="http://schemas.microsoft.com/office/drawing/2014/main" id="{D7A1374C-03AC-2982-6F48-B7329769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336" y="4883585"/>
            <a:ext cx="3389287" cy="193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9AC1B-95B8-D375-0746-D316B591E980}"/>
              </a:ext>
            </a:extLst>
          </p:cNvPr>
          <p:cNvSpPr txBox="1"/>
          <p:nvPr/>
        </p:nvSpPr>
        <p:spPr>
          <a:xfrm>
            <a:off x="2944331" y="118089"/>
            <a:ext cx="4724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</a:rPr>
              <a:t>Structure and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A5E62-9B6A-3805-C308-58163829A32C}"/>
              </a:ext>
            </a:extLst>
          </p:cNvPr>
          <p:cNvSpPr txBox="1"/>
          <p:nvPr/>
        </p:nvSpPr>
        <p:spPr>
          <a:xfrm>
            <a:off x="3538349" y="637038"/>
            <a:ext cx="3896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>
                <a:solidFill>
                  <a:schemeClr val="bg1">
                    <a:lumMod val="65000"/>
                  </a:schemeClr>
                </a:solidFill>
              </a:rPr>
              <a:t>Nalanda University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4B03F1-7DF2-A506-7DC7-628A402F2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78" y="2667257"/>
            <a:ext cx="3211531" cy="20661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095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0.28033 0.0023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85185E-6 L 0.28034 0.00232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81481E-6 L 0.28034 0.00231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  <p:bldP spid="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07407E-6 L 0.28034 0.002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85185E-6 L 0.28034 0.00232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11111E-6 L 0.28034 0.00232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  <p:bldP spid="7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3929623" y="1638254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19754" y="1173813"/>
            <a:ext cx="3914383" cy="1226820"/>
            <a:chOff x="5413659" y="1364860"/>
            <a:chExt cx="3914383" cy="12268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AA11E9-AB02-4892-BADA-1DE43E97962F}"/>
                </a:ext>
              </a:extLst>
            </p:cNvPr>
            <p:cNvSpPr txBox="1"/>
            <p:nvPr/>
          </p:nvSpPr>
          <p:spPr>
            <a:xfrm>
              <a:off x="5728590" y="1421721"/>
              <a:ext cx="3203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CAMPUS LAYOUT – Water Features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6432" y="1672282"/>
              <a:ext cx="301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  <a:latin typeface="Century Gothic" panose="020B0502020202020204" pitchFamily="34" charset="0"/>
                </a:rPr>
                <a:t>There were well-designed water bodies, tanks, and canals within the campus that contributed to its aesthetic and functional layout.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3517" y="1005467"/>
            <a:ext cx="4764219" cy="1589648"/>
            <a:chOff x="1109595" y="699188"/>
            <a:chExt cx="4764219" cy="158964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109595" y="699188"/>
              <a:ext cx="4764219" cy="1561514"/>
              <a:chOff x="344055" y="1039430"/>
              <a:chExt cx="4764219" cy="156151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344055" y="1558197"/>
                <a:ext cx="4764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Water Features</a:t>
                </a:r>
              </a:p>
            </p:txBody>
          </p: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3929623" y="3544639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619754" y="3080198"/>
            <a:ext cx="3914383" cy="1226820"/>
            <a:chOff x="5413659" y="1364860"/>
            <a:chExt cx="3914383" cy="122682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70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57329B-CD0A-4E8B-918E-A71BB255D9EE}"/>
                </a:ext>
              </a:extLst>
            </p:cNvPr>
            <p:cNvSpPr txBox="1"/>
            <p:nvPr/>
          </p:nvSpPr>
          <p:spPr>
            <a:xfrm>
              <a:off x="5728590" y="1455746"/>
              <a:ext cx="3010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C0099"/>
                  </a:solidFill>
                  <a:latin typeface="Century Gothic" panose="020B0502020202020204" pitchFamily="34" charset="0"/>
                </a:rPr>
                <a:t>LIBRARIES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735333" y="1697781"/>
              <a:ext cx="30104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33CC"/>
                  </a:solidFill>
                  <a:latin typeface="Century Gothic" panose="020B0502020202020204" pitchFamily="34" charset="0"/>
                </a:rPr>
                <a:t>It housed an extensive library system known as Dharmaganja, consisting of  3 large buildings, including Ratnasagara, </a:t>
              </a:r>
              <a:r>
                <a:rPr lang="en-US" sz="1100" b="1" i="0" dirty="0">
                  <a:solidFill>
                    <a:srgbClr val="FF33CC"/>
                  </a:solidFill>
                  <a:effectLst/>
                  <a:latin typeface="Century Gothic" panose="020B0502020202020204" pitchFamily="34" charset="0"/>
                </a:rPr>
                <a:t>Ratnadadhi</a:t>
              </a:r>
              <a:r>
                <a:rPr lang="en-US" sz="1100" b="1" dirty="0">
                  <a:solidFill>
                    <a:srgbClr val="FF33CC"/>
                  </a:solidFill>
                  <a:latin typeface="Century Gothic" panose="020B0502020202020204" pitchFamily="34" charset="0"/>
                </a:rPr>
                <a:t>, </a:t>
              </a:r>
              <a:r>
                <a:rPr lang="en-US" sz="1100" b="1" i="0" dirty="0">
                  <a:solidFill>
                    <a:srgbClr val="FF33CC"/>
                  </a:solidFill>
                  <a:effectLst/>
                  <a:latin typeface="Century Gothic" panose="020B0502020202020204" pitchFamily="34" charset="0"/>
                </a:rPr>
                <a:t>and Ratnaranjaka</a:t>
              </a:r>
              <a:r>
                <a:rPr lang="en-US" sz="1100" b="1" dirty="0">
                  <a:solidFill>
                    <a:srgbClr val="FF33CC"/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DEF8D35-7E1B-43A4-B2CA-1397FC63EDF8}"/>
              </a:ext>
            </a:extLst>
          </p:cNvPr>
          <p:cNvGrpSpPr/>
          <p:nvPr/>
        </p:nvGrpSpPr>
        <p:grpSpPr>
          <a:xfrm>
            <a:off x="496548" y="2836432"/>
            <a:ext cx="4160794" cy="1634406"/>
            <a:chOff x="1527771" y="2633707"/>
            <a:chExt cx="4160794" cy="163440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4522709" y="3029364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4FEB18D-2DA9-4579-A199-163B41060B92}"/>
                </a:ext>
              </a:extLst>
            </p:cNvPr>
            <p:cNvGrpSpPr/>
            <p:nvPr/>
          </p:nvGrpSpPr>
          <p:grpSpPr>
            <a:xfrm>
              <a:off x="1527771" y="2706599"/>
              <a:ext cx="3914382" cy="1561514"/>
              <a:chOff x="777702" y="1039430"/>
              <a:chExt cx="3914382" cy="1561514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3FB26B7-FE60-4082-9BAE-A98F8A0DE121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C00CC"/>
                  </a:gs>
                  <a:gs pos="100000">
                    <a:srgbClr val="9933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79BCFAA-DF5B-4918-A3B0-071160549DAA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Left Bracket 12">
                <a:extLst>
                  <a:ext uri="{FF2B5EF4-FFF2-40B4-BE49-F238E27FC236}">
                    <a16:creationId xmlns:a16="http://schemas.microsoft.com/office/drawing/2014/main" id="{2C82CF0E-9D91-4A35-B4E7-AB34EA508F62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91129D-41F0-4553-AC72-93C09870C7F9}"/>
                  </a:ext>
                </a:extLst>
              </p:cNvPr>
              <p:cNvSpPr txBox="1"/>
              <p:nvPr/>
            </p:nvSpPr>
            <p:spPr>
              <a:xfrm>
                <a:off x="881747" y="1185093"/>
                <a:ext cx="36419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Multistoried Libraries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589AC1B-95B8-D375-0746-D316B591E980}"/>
              </a:ext>
            </a:extLst>
          </p:cNvPr>
          <p:cNvSpPr txBox="1"/>
          <p:nvPr/>
        </p:nvSpPr>
        <p:spPr>
          <a:xfrm>
            <a:off x="2944331" y="118089"/>
            <a:ext cx="4724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</a:rPr>
              <a:t>Structure and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A5E62-9B6A-3805-C308-58163829A32C}"/>
              </a:ext>
            </a:extLst>
          </p:cNvPr>
          <p:cNvSpPr txBox="1"/>
          <p:nvPr/>
        </p:nvSpPr>
        <p:spPr>
          <a:xfrm>
            <a:off x="3538349" y="637038"/>
            <a:ext cx="3896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>
                <a:solidFill>
                  <a:schemeClr val="bg1">
                    <a:lumMod val="65000"/>
                  </a:schemeClr>
                </a:solidFill>
              </a:rPr>
              <a:t>Nalanda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EFF653-FA0D-6A77-F496-5BB9F4F54C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80" t="8762" r="11975" b="17986"/>
          <a:stretch/>
        </p:blipFill>
        <p:spPr>
          <a:xfrm>
            <a:off x="8020130" y="1058220"/>
            <a:ext cx="3994248" cy="22667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87D442-125F-F374-9F51-194B449E3649}"/>
              </a:ext>
            </a:extLst>
          </p:cNvPr>
          <p:cNvSpPr txBox="1"/>
          <p:nvPr/>
        </p:nvSpPr>
        <p:spPr>
          <a:xfrm>
            <a:off x="7926015" y="3429000"/>
            <a:ext cx="408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of Nalanda University as imagined</a:t>
            </a:r>
          </a:p>
          <a:p>
            <a:r>
              <a:rPr lang="en-US" dirty="0"/>
              <a:t>by </a:t>
            </a:r>
            <a:r>
              <a:rPr lang="en-US" b="1" dirty="0"/>
              <a:t>Artificial Intelligence</a:t>
            </a:r>
            <a:endParaRPr lang="en-IN" b="1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A4C5AE6-FB9C-ED2A-B5F8-F7369E2A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02" y="4179359"/>
            <a:ext cx="3723706" cy="20459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ED6561-AB44-7578-8272-162ECE0CD6AC}"/>
              </a:ext>
            </a:extLst>
          </p:cNvPr>
          <p:cNvSpPr txBox="1"/>
          <p:nvPr/>
        </p:nvSpPr>
        <p:spPr>
          <a:xfrm>
            <a:off x="7926015" y="6329379"/>
            <a:ext cx="488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Satellite View of Nalanda University Ruins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81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33333E-6 L 0.28034 0.00231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07407E-6 L 0.28034 0.00231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33333E-6 L 0.28034 0.0023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07407E-6 L 0.28034 0.00231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857AC22-DBB9-41B1-B0F5-121DD0D1EEEA}"/>
              </a:ext>
            </a:extLst>
          </p:cNvPr>
          <p:cNvSpPr/>
          <p:nvPr/>
        </p:nvSpPr>
        <p:spPr>
          <a:xfrm>
            <a:off x="7315775" y="3292022"/>
            <a:ext cx="1291267" cy="2512079"/>
          </a:xfrm>
          <a:prstGeom prst="rect">
            <a:avLst/>
          </a:prstGeom>
          <a:solidFill>
            <a:srgbClr val="007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E8C8BE-8D8C-4F0E-AE43-28989587A156}"/>
              </a:ext>
            </a:extLst>
          </p:cNvPr>
          <p:cNvSpPr/>
          <p:nvPr/>
        </p:nvSpPr>
        <p:spPr>
          <a:xfrm>
            <a:off x="4745985" y="3254990"/>
            <a:ext cx="1291267" cy="2512079"/>
          </a:xfrm>
          <a:prstGeom prst="rect">
            <a:avLst/>
          </a:prstGeom>
          <a:solidFill>
            <a:srgbClr val="CC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F5A5B-863A-46EF-A9EC-B66A415113B1}"/>
              </a:ext>
            </a:extLst>
          </p:cNvPr>
          <p:cNvSpPr/>
          <p:nvPr/>
        </p:nvSpPr>
        <p:spPr>
          <a:xfrm>
            <a:off x="2458590" y="3271437"/>
            <a:ext cx="1291267" cy="2512079"/>
          </a:xfrm>
          <a:prstGeom prst="rect">
            <a:avLst/>
          </a:prstGeom>
          <a:solidFill>
            <a:srgbClr val="CC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DBDF40-B916-4824-8DA9-8C4C57015DFE}"/>
              </a:ext>
            </a:extLst>
          </p:cNvPr>
          <p:cNvSpPr/>
          <p:nvPr/>
        </p:nvSpPr>
        <p:spPr>
          <a:xfrm>
            <a:off x="245370" y="2941815"/>
            <a:ext cx="671511" cy="8737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69861-E777-45D6-B165-140D86914031}"/>
              </a:ext>
            </a:extLst>
          </p:cNvPr>
          <p:cNvGrpSpPr/>
          <p:nvPr/>
        </p:nvGrpSpPr>
        <p:grpSpPr>
          <a:xfrm>
            <a:off x="-511279" y="3237489"/>
            <a:ext cx="10323873" cy="326029"/>
            <a:chOff x="0" y="2588559"/>
            <a:chExt cx="10564009" cy="3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31581-8A8C-4369-8BC9-2E303F88BC14}"/>
                </a:ext>
              </a:extLst>
            </p:cNvPr>
            <p:cNvSpPr/>
            <p:nvPr/>
          </p:nvSpPr>
          <p:spPr>
            <a:xfrm>
              <a:off x="0" y="2610075"/>
              <a:ext cx="10111408" cy="278295"/>
            </a:xfrm>
            <a:prstGeom prst="rect">
              <a:avLst/>
            </a:prstGeom>
            <a:gradFill flip="none" rotWithShape="1">
              <a:gsLst>
                <a:gs pos="3093">
                  <a:schemeClr val="tx1"/>
                </a:gs>
                <a:gs pos="76271">
                  <a:schemeClr val="bg1">
                    <a:lumMod val="85000"/>
                  </a:schemeClr>
                </a:gs>
                <a:gs pos="39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D11A6C-FE80-4E2D-867F-A88F512A0613}"/>
                </a:ext>
              </a:extLst>
            </p:cNvPr>
            <p:cNvSpPr/>
            <p:nvPr/>
          </p:nvSpPr>
          <p:spPr>
            <a:xfrm>
              <a:off x="10413401" y="2588559"/>
              <a:ext cx="150608" cy="3260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044B5A-2545-4628-ACB1-D4C53F0BA95B}"/>
              </a:ext>
            </a:extLst>
          </p:cNvPr>
          <p:cNvGrpSpPr/>
          <p:nvPr/>
        </p:nvGrpSpPr>
        <p:grpSpPr>
          <a:xfrm>
            <a:off x="1881205" y="3251776"/>
            <a:ext cx="1961678" cy="3467606"/>
            <a:chOff x="1627991" y="2602846"/>
            <a:chExt cx="1826861" cy="308358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F88398-A143-43AC-AA70-0450FDB64C46}"/>
                </a:ext>
              </a:extLst>
            </p:cNvPr>
            <p:cNvSpPr/>
            <p:nvPr/>
          </p:nvSpPr>
          <p:spPr>
            <a:xfrm>
              <a:off x="1627991" y="2602846"/>
              <a:ext cx="1826861" cy="3083580"/>
            </a:xfrm>
            <a:custGeom>
              <a:avLst/>
              <a:gdLst>
                <a:gd name="connsiteX0" fmla="*/ 148794 w 1524870"/>
                <a:gd name="connsiteY0" fmla="*/ 0 h 2675433"/>
                <a:gd name="connsiteX1" fmla="*/ 1524870 w 1524870"/>
                <a:gd name="connsiteY1" fmla="*/ 0 h 2675433"/>
                <a:gd name="connsiteX2" fmla="*/ 1330136 w 1524870"/>
                <a:gd name="connsiteY2" fmla="*/ 194734 h 2675433"/>
                <a:gd name="connsiteX3" fmla="*/ 1330136 w 1524870"/>
                <a:gd name="connsiteY3" fmla="*/ 2675433 h 2675433"/>
                <a:gd name="connsiteX4" fmla="*/ 1327374 w 1524870"/>
                <a:gd name="connsiteY4" fmla="*/ 2675433 h 2675433"/>
                <a:gd name="connsiteX5" fmla="*/ 663687 w 1524870"/>
                <a:gd name="connsiteY5" fmla="*/ 2369205 h 2675433"/>
                <a:gd name="connsiteX6" fmla="*/ 0 w 1524870"/>
                <a:gd name="connsiteY6" fmla="*/ 2675433 h 2675433"/>
                <a:gd name="connsiteX7" fmla="*/ 0 w 1524870"/>
                <a:gd name="connsiteY7" fmla="*/ 148794 h 2675433"/>
                <a:gd name="connsiteX8" fmla="*/ 148794 w 1524870"/>
                <a:gd name="connsiteY8" fmla="*/ 0 h 26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870" h="2675433">
                  <a:moveTo>
                    <a:pt x="148794" y="0"/>
                  </a:moveTo>
                  <a:lnTo>
                    <a:pt x="1524870" y="0"/>
                  </a:lnTo>
                  <a:cubicBezTo>
                    <a:pt x="1417321" y="0"/>
                    <a:pt x="1330136" y="87185"/>
                    <a:pt x="1330136" y="194734"/>
                  </a:cubicBezTo>
                  <a:lnTo>
                    <a:pt x="1330136" y="2675433"/>
                  </a:lnTo>
                  <a:lnTo>
                    <a:pt x="1327374" y="2675433"/>
                  </a:lnTo>
                  <a:lnTo>
                    <a:pt x="663687" y="2369205"/>
                  </a:lnTo>
                  <a:lnTo>
                    <a:pt x="0" y="2675433"/>
                  </a:lnTo>
                  <a:lnTo>
                    <a:pt x="0" y="148794"/>
                  </a:lnTo>
                  <a:cubicBezTo>
                    <a:pt x="0" y="66617"/>
                    <a:pt x="66617" y="0"/>
                    <a:pt x="1487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7C5D3E-7F1A-476C-AC63-36713A89D0C8}"/>
                </a:ext>
              </a:extLst>
            </p:cNvPr>
            <p:cNvSpPr txBox="1"/>
            <p:nvPr/>
          </p:nvSpPr>
          <p:spPr>
            <a:xfrm>
              <a:off x="1635206" y="2835576"/>
              <a:ext cx="16088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SELECTIVE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ADMISSION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PROCESS</a:t>
              </a:r>
            </a:p>
          </p:txBody>
        </p:sp>
        <p:pic>
          <p:nvPicPr>
            <p:cNvPr id="20" name="Graphic 19" descr="Pie chart">
              <a:extLst>
                <a:ext uri="{FF2B5EF4-FFF2-40B4-BE49-F238E27FC236}">
                  <a16:creationId xmlns:a16="http://schemas.microsoft.com/office/drawing/2014/main" id="{8FCB7664-B4CA-4FC5-800F-5F27DA44B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72633" y="4562708"/>
              <a:ext cx="719536" cy="719536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1E21831-8A8F-45E7-BE19-BF3B3D4E46AD}"/>
              </a:ext>
            </a:extLst>
          </p:cNvPr>
          <p:cNvSpPr/>
          <p:nvPr/>
        </p:nvSpPr>
        <p:spPr>
          <a:xfrm>
            <a:off x="1633461" y="6569453"/>
            <a:ext cx="2457166" cy="326188"/>
          </a:xfrm>
          <a:prstGeom prst="ellipse">
            <a:avLst/>
          </a:prstGeom>
          <a:gradFill flip="none" rotWithShape="1">
            <a:gsLst>
              <a:gs pos="3093">
                <a:schemeClr val="tx1">
                  <a:alpha val="63000"/>
                </a:schemeClr>
              </a:gs>
              <a:gs pos="77000">
                <a:schemeClr val="bg1">
                  <a:lumMod val="75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651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898A25-CBCF-4290-B34F-8385C630B090}"/>
              </a:ext>
            </a:extLst>
          </p:cNvPr>
          <p:cNvGrpSpPr/>
          <p:nvPr/>
        </p:nvGrpSpPr>
        <p:grpSpPr>
          <a:xfrm>
            <a:off x="3915588" y="3201896"/>
            <a:ext cx="2159647" cy="3542653"/>
            <a:chOff x="1492426" y="2554077"/>
            <a:chExt cx="1962426" cy="313234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802B05-61CD-4B47-9E85-8DCAE483A043}"/>
                </a:ext>
              </a:extLst>
            </p:cNvPr>
            <p:cNvSpPr/>
            <p:nvPr/>
          </p:nvSpPr>
          <p:spPr>
            <a:xfrm>
              <a:off x="1627991" y="2602846"/>
              <a:ext cx="1826861" cy="3083580"/>
            </a:xfrm>
            <a:custGeom>
              <a:avLst/>
              <a:gdLst>
                <a:gd name="connsiteX0" fmla="*/ 148794 w 1524870"/>
                <a:gd name="connsiteY0" fmla="*/ 0 h 2675433"/>
                <a:gd name="connsiteX1" fmla="*/ 1524870 w 1524870"/>
                <a:gd name="connsiteY1" fmla="*/ 0 h 2675433"/>
                <a:gd name="connsiteX2" fmla="*/ 1330136 w 1524870"/>
                <a:gd name="connsiteY2" fmla="*/ 194734 h 2675433"/>
                <a:gd name="connsiteX3" fmla="*/ 1330136 w 1524870"/>
                <a:gd name="connsiteY3" fmla="*/ 2675433 h 2675433"/>
                <a:gd name="connsiteX4" fmla="*/ 1327374 w 1524870"/>
                <a:gd name="connsiteY4" fmla="*/ 2675433 h 2675433"/>
                <a:gd name="connsiteX5" fmla="*/ 663687 w 1524870"/>
                <a:gd name="connsiteY5" fmla="*/ 2369205 h 2675433"/>
                <a:gd name="connsiteX6" fmla="*/ 0 w 1524870"/>
                <a:gd name="connsiteY6" fmla="*/ 2675433 h 2675433"/>
                <a:gd name="connsiteX7" fmla="*/ 0 w 1524870"/>
                <a:gd name="connsiteY7" fmla="*/ 148794 h 2675433"/>
                <a:gd name="connsiteX8" fmla="*/ 148794 w 1524870"/>
                <a:gd name="connsiteY8" fmla="*/ 0 h 26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870" h="2675433">
                  <a:moveTo>
                    <a:pt x="148794" y="0"/>
                  </a:moveTo>
                  <a:lnTo>
                    <a:pt x="1524870" y="0"/>
                  </a:lnTo>
                  <a:cubicBezTo>
                    <a:pt x="1417321" y="0"/>
                    <a:pt x="1330136" y="87185"/>
                    <a:pt x="1330136" y="194734"/>
                  </a:cubicBezTo>
                  <a:lnTo>
                    <a:pt x="1330136" y="2675433"/>
                  </a:lnTo>
                  <a:lnTo>
                    <a:pt x="1327374" y="2675433"/>
                  </a:lnTo>
                  <a:lnTo>
                    <a:pt x="663687" y="2369205"/>
                  </a:lnTo>
                  <a:lnTo>
                    <a:pt x="0" y="2675433"/>
                  </a:lnTo>
                  <a:lnTo>
                    <a:pt x="0" y="148794"/>
                  </a:lnTo>
                  <a:cubicBezTo>
                    <a:pt x="0" y="66617"/>
                    <a:pt x="66617" y="0"/>
                    <a:pt x="1487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006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77B043-C55F-442B-AFF3-10EA09C757A0}"/>
                </a:ext>
              </a:extLst>
            </p:cNvPr>
            <p:cNvSpPr txBox="1"/>
            <p:nvPr/>
          </p:nvSpPr>
          <p:spPr>
            <a:xfrm>
              <a:off x="1492426" y="2554077"/>
              <a:ext cx="190710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CENTRE OF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MULTIPLE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DISCIPLINES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8" name="Graphic 27" descr="Bar graph with upward trend RTL">
              <a:extLst>
                <a:ext uri="{FF2B5EF4-FFF2-40B4-BE49-F238E27FC236}">
                  <a16:creationId xmlns:a16="http://schemas.microsoft.com/office/drawing/2014/main" id="{8880D8E4-09EF-49AD-9FFC-76363EBFC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072633" y="4562708"/>
              <a:ext cx="719536" cy="719536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3FFC9A5-686E-41E9-B4AD-3CC6FD709285}"/>
              </a:ext>
            </a:extLst>
          </p:cNvPr>
          <p:cNvSpPr/>
          <p:nvPr/>
        </p:nvSpPr>
        <p:spPr>
          <a:xfrm>
            <a:off x="4090627" y="6563517"/>
            <a:ext cx="2457166" cy="326188"/>
          </a:xfrm>
          <a:prstGeom prst="ellipse">
            <a:avLst/>
          </a:prstGeom>
          <a:gradFill flip="none" rotWithShape="1">
            <a:gsLst>
              <a:gs pos="3093">
                <a:schemeClr val="tx1">
                  <a:alpha val="63000"/>
                </a:schemeClr>
              </a:gs>
              <a:gs pos="77000">
                <a:schemeClr val="bg1">
                  <a:lumMod val="75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651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3D2D12-59C5-4B6F-9A9C-D0D70128415C}"/>
              </a:ext>
            </a:extLst>
          </p:cNvPr>
          <p:cNvSpPr/>
          <p:nvPr/>
        </p:nvSpPr>
        <p:spPr>
          <a:xfrm>
            <a:off x="6639389" y="6479539"/>
            <a:ext cx="2457166" cy="326188"/>
          </a:xfrm>
          <a:prstGeom prst="ellipse">
            <a:avLst/>
          </a:prstGeom>
          <a:gradFill flip="none" rotWithShape="1">
            <a:gsLst>
              <a:gs pos="3093">
                <a:schemeClr val="tx1">
                  <a:alpha val="63000"/>
                </a:schemeClr>
              </a:gs>
              <a:gs pos="77000">
                <a:schemeClr val="bg1">
                  <a:lumMod val="75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651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DCF5A8-84A1-7150-7F53-A49A86AFE306}"/>
              </a:ext>
            </a:extLst>
          </p:cNvPr>
          <p:cNvSpPr txBox="1"/>
          <p:nvPr/>
        </p:nvSpPr>
        <p:spPr>
          <a:xfrm>
            <a:off x="-196645" y="2181"/>
            <a:ext cx="1238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SIGNIFICANCE OF NALANDA UNIVERSITY</a:t>
            </a:r>
          </a:p>
        </p:txBody>
      </p:sp>
      <p:pic>
        <p:nvPicPr>
          <p:cNvPr id="3074" name="Picture 2" descr="1500-Year-Old Nalanda University Makes a Comeback (Video) | Ancient Origins">
            <a:extLst>
              <a:ext uri="{FF2B5EF4-FFF2-40B4-BE49-F238E27FC236}">
                <a16:creationId xmlns:a16="http://schemas.microsoft.com/office/drawing/2014/main" id="{19AED3FF-0997-F088-D747-075B4C588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2" y="763688"/>
            <a:ext cx="3755449" cy="197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Legacy of Nalanda University: A Timeless Treasure of Ancient India's  Intellectual Heritage - Travel guide">
            <a:extLst>
              <a:ext uri="{FF2B5EF4-FFF2-40B4-BE49-F238E27FC236}">
                <a16:creationId xmlns:a16="http://schemas.microsoft.com/office/drawing/2014/main" id="{F611F562-0B4C-0D38-A2F3-CEA2B11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2" y="758728"/>
            <a:ext cx="2964855" cy="197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cience and Medical Science in Ancient India">
            <a:extLst>
              <a:ext uri="{FF2B5EF4-FFF2-40B4-BE49-F238E27FC236}">
                <a16:creationId xmlns:a16="http://schemas.microsoft.com/office/drawing/2014/main" id="{4A19A3C3-0911-863A-4564-3D1E3C9F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48" y="782296"/>
            <a:ext cx="2457166" cy="192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1D0F79-15E3-2DB1-94D3-76171F648657}"/>
              </a:ext>
            </a:extLst>
          </p:cNvPr>
          <p:cNvGrpSpPr/>
          <p:nvPr/>
        </p:nvGrpSpPr>
        <p:grpSpPr>
          <a:xfrm>
            <a:off x="6574186" y="3239978"/>
            <a:ext cx="2088783" cy="3496182"/>
            <a:chOff x="6708410" y="3223200"/>
            <a:chExt cx="2088783" cy="34961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42D6A0-8924-428F-ADD7-03A52B2F2B69}"/>
                </a:ext>
              </a:extLst>
            </p:cNvPr>
            <p:cNvGrpSpPr/>
            <p:nvPr/>
          </p:nvGrpSpPr>
          <p:grpSpPr>
            <a:xfrm>
              <a:off x="6708410" y="3223200"/>
              <a:ext cx="2088783" cy="3496182"/>
              <a:chOff x="1598011" y="2602846"/>
              <a:chExt cx="2088783" cy="3496182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EE1F032-55B0-473F-8EC6-E1310283AEEC}"/>
                  </a:ext>
                </a:extLst>
              </p:cNvPr>
              <p:cNvSpPr/>
              <p:nvPr/>
            </p:nvSpPr>
            <p:spPr>
              <a:xfrm>
                <a:off x="1627991" y="2602846"/>
                <a:ext cx="2058803" cy="3496182"/>
              </a:xfrm>
              <a:custGeom>
                <a:avLst/>
                <a:gdLst>
                  <a:gd name="connsiteX0" fmla="*/ 148794 w 1524870"/>
                  <a:gd name="connsiteY0" fmla="*/ 0 h 2675433"/>
                  <a:gd name="connsiteX1" fmla="*/ 1524870 w 1524870"/>
                  <a:gd name="connsiteY1" fmla="*/ 0 h 2675433"/>
                  <a:gd name="connsiteX2" fmla="*/ 1330136 w 1524870"/>
                  <a:gd name="connsiteY2" fmla="*/ 194734 h 2675433"/>
                  <a:gd name="connsiteX3" fmla="*/ 1330136 w 1524870"/>
                  <a:gd name="connsiteY3" fmla="*/ 2675433 h 2675433"/>
                  <a:gd name="connsiteX4" fmla="*/ 1327374 w 1524870"/>
                  <a:gd name="connsiteY4" fmla="*/ 2675433 h 2675433"/>
                  <a:gd name="connsiteX5" fmla="*/ 663687 w 1524870"/>
                  <a:gd name="connsiteY5" fmla="*/ 2369205 h 2675433"/>
                  <a:gd name="connsiteX6" fmla="*/ 0 w 1524870"/>
                  <a:gd name="connsiteY6" fmla="*/ 2675433 h 2675433"/>
                  <a:gd name="connsiteX7" fmla="*/ 0 w 1524870"/>
                  <a:gd name="connsiteY7" fmla="*/ 148794 h 2675433"/>
                  <a:gd name="connsiteX8" fmla="*/ 148794 w 1524870"/>
                  <a:gd name="connsiteY8" fmla="*/ 0 h 267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870" h="2675433">
                    <a:moveTo>
                      <a:pt x="148794" y="0"/>
                    </a:moveTo>
                    <a:lnTo>
                      <a:pt x="1524870" y="0"/>
                    </a:lnTo>
                    <a:cubicBezTo>
                      <a:pt x="1417321" y="0"/>
                      <a:pt x="1330136" y="87185"/>
                      <a:pt x="1330136" y="194734"/>
                    </a:cubicBezTo>
                    <a:lnTo>
                      <a:pt x="1330136" y="2675433"/>
                    </a:lnTo>
                    <a:lnTo>
                      <a:pt x="1327374" y="2675433"/>
                    </a:lnTo>
                    <a:lnTo>
                      <a:pt x="663687" y="2369205"/>
                    </a:lnTo>
                    <a:lnTo>
                      <a:pt x="0" y="2675433"/>
                    </a:lnTo>
                    <a:lnTo>
                      <a:pt x="0" y="148794"/>
                    </a:lnTo>
                    <a:cubicBezTo>
                      <a:pt x="0" y="66617"/>
                      <a:pt x="66617" y="0"/>
                      <a:pt x="1487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9999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02DAC7-B4DA-4006-BB9E-9EABB776006A}"/>
                  </a:ext>
                </a:extLst>
              </p:cNvPr>
              <p:cNvSpPr txBox="1"/>
              <p:nvPr/>
            </p:nvSpPr>
            <p:spPr>
              <a:xfrm>
                <a:off x="1598011" y="2614152"/>
                <a:ext cx="18421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PHILOSOPHIC STUDIES, AYURVEDIC AND MEDICAL SCIENCES</a:t>
                </a:r>
              </a:p>
            </p:txBody>
          </p:sp>
        </p:grpSp>
        <p:pic>
          <p:nvPicPr>
            <p:cNvPr id="7" name="Graphic 6" descr="Atom with solid fill">
              <a:extLst>
                <a:ext uri="{FF2B5EF4-FFF2-40B4-BE49-F238E27FC236}">
                  <a16:creationId xmlns:a16="http://schemas.microsoft.com/office/drawing/2014/main" id="{C2330034-D830-A0FF-4AD3-F2F893F39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15775" y="5510421"/>
              <a:ext cx="725167" cy="725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17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 animBg="1"/>
      <p:bldP spid="16" grpId="0" animBg="1"/>
      <p:bldP spid="21" grpId="0" animBg="1"/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9E8C8BE-8D8C-4F0E-AE43-28989587A156}"/>
              </a:ext>
            </a:extLst>
          </p:cNvPr>
          <p:cNvSpPr/>
          <p:nvPr/>
        </p:nvSpPr>
        <p:spPr>
          <a:xfrm>
            <a:off x="4745985" y="3254990"/>
            <a:ext cx="1291267" cy="2512079"/>
          </a:xfrm>
          <a:prstGeom prst="rect">
            <a:avLst/>
          </a:prstGeom>
          <a:solidFill>
            <a:srgbClr val="CC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F5A5B-863A-46EF-A9EC-B66A415113B1}"/>
              </a:ext>
            </a:extLst>
          </p:cNvPr>
          <p:cNvSpPr/>
          <p:nvPr/>
        </p:nvSpPr>
        <p:spPr>
          <a:xfrm>
            <a:off x="2458590" y="3271437"/>
            <a:ext cx="1291267" cy="2512079"/>
          </a:xfrm>
          <a:prstGeom prst="rect">
            <a:avLst/>
          </a:prstGeom>
          <a:solidFill>
            <a:srgbClr val="CC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DBDF40-B916-4824-8DA9-8C4C57015DFE}"/>
              </a:ext>
            </a:extLst>
          </p:cNvPr>
          <p:cNvSpPr/>
          <p:nvPr/>
        </p:nvSpPr>
        <p:spPr>
          <a:xfrm>
            <a:off x="245370" y="2941815"/>
            <a:ext cx="671511" cy="8737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69861-E777-45D6-B165-140D86914031}"/>
              </a:ext>
            </a:extLst>
          </p:cNvPr>
          <p:cNvGrpSpPr/>
          <p:nvPr/>
        </p:nvGrpSpPr>
        <p:grpSpPr>
          <a:xfrm>
            <a:off x="-511279" y="3237489"/>
            <a:ext cx="10323873" cy="326029"/>
            <a:chOff x="0" y="2588559"/>
            <a:chExt cx="10564009" cy="3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31581-8A8C-4369-8BC9-2E303F88BC14}"/>
                </a:ext>
              </a:extLst>
            </p:cNvPr>
            <p:cNvSpPr/>
            <p:nvPr/>
          </p:nvSpPr>
          <p:spPr>
            <a:xfrm>
              <a:off x="0" y="2610075"/>
              <a:ext cx="10111408" cy="278295"/>
            </a:xfrm>
            <a:prstGeom prst="rect">
              <a:avLst/>
            </a:prstGeom>
            <a:gradFill flip="none" rotWithShape="1">
              <a:gsLst>
                <a:gs pos="3093">
                  <a:schemeClr val="tx1"/>
                </a:gs>
                <a:gs pos="76271">
                  <a:schemeClr val="bg1">
                    <a:lumMod val="85000"/>
                  </a:schemeClr>
                </a:gs>
                <a:gs pos="39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D11A6C-FE80-4E2D-867F-A88F512A0613}"/>
                </a:ext>
              </a:extLst>
            </p:cNvPr>
            <p:cNvSpPr/>
            <p:nvPr/>
          </p:nvSpPr>
          <p:spPr>
            <a:xfrm>
              <a:off x="10413401" y="2588559"/>
              <a:ext cx="150608" cy="3260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1E21831-8A8F-45E7-BE19-BF3B3D4E46AD}"/>
              </a:ext>
            </a:extLst>
          </p:cNvPr>
          <p:cNvSpPr/>
          <p:nvPr/>
        </p:nvSpPr>
        <p:spPr>
          <a:xfrm>
            <a:off x="1633461" y="6599827"/>
            <a:ext cx="2457166" cy="326188"/>
          </a:xfrm>
          <a:prstGeom prst="ellipse">
            <a:avLst/>
          </a:prstGeom>
          <a:gradFill flip="none" rotWithShape="1">
            <a:gsLst>
              <a:gs pos="3093">
                <a:schemeClr val="tx1">
                  <a:alpha val="63000"/>
                </a:schemeClr>
              </a:gs>
              <a:gs pos="77000">
                <a:schemeClr val="bg1">
                  <a:lumMod val="75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651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FFC9A5-686E-41E9-B4AD-3CC6FD709285}"/>
              </a:ext>
            </a:extLst>
          </p:cNvPr>
          <p:cNvSpPr/>
          <p:nvPr/>
        </p:nvSpPr>
        <p:spPr>
          <a:xfrm>
            <a:off x="3958869" y="6531812"/>
            <a:ext cx="2457166" cy="326188"/>
          </a:xfrm>
          <a:prstGeom prst="ellipse">
            <a:avLst/>
          </a:prstGeom>
          <a:gradFill flip="none" rotWithShape="1">
            <a:gsLst>
              <a:gs pos="3093">
                <a:schemeClr val="tx1">
                  <a:alpha val="63000"/>
                </a:schemeClr>
              </a:gs>
              <a:gs pos="77000">
                <a:schemeClr val="bg1">
                  <a:lumMod val="75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651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3D2D12-59C5-4B6F-9A9C-D0D70128415C}"/>
              </a:ext>
            </a:extLst>
          </p:cNvPr>
          <p:cNvSpPr/>
          <p:nvPr/>
        </p:nvSpPr>
        <p:spPr>
          <a:xfrm>
            <a:off x="6934516" y="6219168"/>
            <a:ext cx="2457166" cy="326188"/>
          </a:xfrm>
          <a:prstGeom prst="ellipse">
            <a:avLst/>
          </a:prstGeom>
          <a:gradFill flip="none" rotWithShape="1">
            <a:gsLst>
              <a:gs pos="3093">
                <a:schemeClr val="tx1">
                  <a:alpha val="63000"/>
                </a:schemeClr>
              </a:gs>
              <a:gs pos="77000">
                <a:schemeClr val="bg1">
                  <a:lumMod val="75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651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DCF5A8-84A1-7150-7F53-A49A86AFE306}"/>
              </a:ext>
            </a:extLst>
          </p:cNvPr>
          <p:cNvSpPr txBox="1"/>
          <p:nvPr/>
        </p:nvSpPr>
        <p:spPr>
          <a:xfrm>
            <a:off x="-196645" y="2181"/>
            <a:ext cx="1238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SIGNIFICANCE OF NALANDA UNIVERSITY</a:t>
            </a:r>
          </a:p>
        </p:txBody>
      </p:sp>
      <p:pic>
        <p:nvPicPr>
          <p:cNvPr id="3074" name="Picture 2" descr="1500-Year-Old Nalanda University Makes a Comeback (Video) | Ancient Origins">
            <a:extLst>
              <a:ext uri="{FF2B5EF4-FFF2-40B4-BE49-F238E27FC236}">
                <a16:creationId xmlns:a16="http://schemas.microsoft.com/office/drawing/2014/main" id="{19AED3FF-0997-F088-D747-075B4C588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2" y="763688"/>
            <a:ext cx="3755449" cy="197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Legacy of Nalanda University: A Timeless Treasure of Ancient India's  Intellectual Heritage - Travel guide">
            <a:extLst>
              <a:ext uri="{FF2B5EF4-FFF2-40B4-BE49-F238E27FC236}">
                <a16:creationId xmlns:a16="http://schemas.microsoft.com/office/drawing/2014/main" id="{F611F562-0B4C-0D38-A2F3-CEA2B11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2" y="758728"/>
            <a:ext cx="2964855" cy="197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cience and Medical Science in Ancient India">
            <a:extLst>
              <a:ext uri="{FF2B5EF4-FFF2-40B4-BE49-F238E27FC236}">
                <a16:creationId xmlns:a16="http://schemas.microsoft.com/office/drawing/2014/main" id="{4A19A3C3-0911-863A-4564-3D1E3C9F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48" y="782296"/>
            <a:ext cx="2457166" cy="192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8A340D-5E6F-FE4E-410E-B81FAC93BF7A}"/>
              </a:ext>
            </a:extLst>
          </p:cNvPr>
          <p:cNvGrpSpPr/>
          <p:nvPr/>
        </p:nvGrpSpPr>
        <p:grpSpPr>
          <a:xfrm>
            <a:off x="1881205" y="3251776"/>
            <a:ext cx="1961678" cy="3467606"/>
            <a:chOff x="1881205" y="3251776"/>
            <a:chExt cx="1961678" cy="346760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044B5A-2545-4628-ACB1-D4C53F0BA95B}"/>
                </a:ext>
              </a:extLst>
            </p:cNvPr>
            <p:cNvGrpSpPr/>
            <p:nvPr/>
          </p:nvGrpSpPr>
          <p:grpSpPr>
            <a:xfrm>
              <a:off x="1881205" y="3251776"/>
              <a:ext cx="1961678" cy="3467606"/>
              <a:chOff x="1627991" y="2602846"/>
              <a:chExt cx="1826861" cy="308358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8F88398-A143-43AC-AA70-0450FDB64C46}"/>
                  </a:ext>
                </a:extLst>
              </p:cNvPr>
              <p:cNvSpPr/>
              <p:nvPr/>
            </p:nvSpPr>
            <p:spPr>
              <a:xfrm>
                <a:off x="1627991" y="2602846"/>
                <a:ext cx="1826861" cy="3083580"/>
              </a:xfrm>
              <a:custGeom>
                <a:avLst/>
                <a:gdLst>
                  <a:gd name="connsiteX0" fmla="*/ 148794 w 1524870"/>
                  <a:gd name="connsiteY0" fmla="*/ 0 h 2675433"/>
                  <a:gd name="connsiteX1" fmla="*/ 1524870 w 1524870"/>
                  <a:gd name="connsiteY1" fmla="*/ 0 h 2675433"/>
                  <a:gd name="connsiteX2" fmla="*/ 1330136 w 1524870"/>
                  <a:gd name="connsiteY2" fmla="*/ 194734 h 2675433"/>
                  <a:gd name="connsiteX3" fmla="*/ 1330136 w 1524870"/>
                  <a:gd name="connsiteY3" fmla="*/ 2675433 h 2675433"/>
                  <a:gd name="connsiteX4" fmla="*/ 1327374 w 1524870"/>
                  <a:gd name="connsiteY4" fmla="*/ 2675433 h 2675433"/>
                  <a:gd name="connsiteX5" fmla="*/ 663687 w 1524870"/>
                  <a:gd name="connsiteY5" fmla="*/ 2369205 h 2675433"/>
                  <a:gd name="connsiteX6" fmla="*/ 0 w 1524870"/>
                  <a:gd name="connsiteY6" fmla="*/ 2675433 h 2675433"/>
                  <a:gd name="connsiteX7" fmla="*/ 0 w 1524870"/>
                  <a:gd name="connsiteY7" fmla="*/ 148794 h 2675433"/>
                  <a:gd name="connsiteX8" fmla="*/ 148794 w 1524870"/>
                  <a:gd name="connsiteY8" fmla="*/ 0 h 267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870" h="2675433">
                    <a:moveTo>
                      <a:pt x="148794" y="0"/>
                    </a:moveTo>
                    <a:lnTo>
                      <a:pt x="1524870" y="0"/>
                    </a:lnTo>
                    <a:cubicBezTo>
                      <a:pt x="1417321" y="0"/>
                      <a:pt x="1330136" y="87185"/>
                      <a:pt x="1330136" y="194734"/>
                    </a:cubicBezTo>
                    <a:lnTo>
                      <a:pt x="1330136" y="2675433"/>
                    </a:lnTo>
                    <a:lnTo>
                      <a:pt x="1327374" y="2675433"/>
                    </a:lnTo>
                    <a:lnTo>
                      <a:pt x="663687" y="2369205"/>
                    </a:lnTo>
                    <a:lnTo>
                      <a:pt x="0" y="2675433"/>
                    </a:lnTo>
                    <a:lnTo>
                      <a:pt x="0" y="148794"/>
                    </a:lnTo>
                    <a:cubicBezTo>
                      <a:pt x="0" y="66617"/>
                      <a:pt x="66617" y="0"/>
                      <a:pt x="1487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7C5D3E-7F1A-476C-AC63-36713A89D0C8}"/>
                  </a:ext>
                </a:extLst>
              </p:cNvPr>
              <p:cNvSpPr txBox="1"/>
              <p:nvPr/>
            </p:nvSpPr>
            <p:spPr>
              <a:xfrm>
                <a:off x="1635206" y="2835576"/>
                <a:ext cx="1608826" cy="145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  <a:p>
                <a:pPr algn="ctr"/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ALL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ACROSS THE WORLD</a:t>
                </a:r>
              </a:p>
            </p:txBody>
          </p:sp>
        </p:grpSp>
        <p:pic>
          <p:nvPicPr>
            <p:cNvPr id="3" name="Graphic 2" descr="Globe">
              <a:extLst>
                <a:ext uri="{FF2B5EF4-FFF2-40B4-BE49-F238E27FC236}">
                  <a16:creationId xmlns:a16="http://schemas.microsoft.com/office/drawing/2014/main" id="{6F24C335-9EAE-32F2-223D-95F35588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58590" y="5394536"/>
              <a:ext cx="594969" cy="59496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F18DA1-4DF6-DC48-A6FE-E38F6E378D6F}"/>
              </a:ext>
            </a:extLst>
          </p:cNvPr>
          <p:cNvGrpSpPr/>
          <p:nvPr/>
        </p:nvGrpSpPr>
        <p:grpSpPr>
          <a:xfrm>
            <a:off x="3897709" y="3248664"/>
            <a:ext cx="2219470" cy="3487496"/>
            <a:chOff x="3897709" y="3248664"/>
            <a:chExt cx="2219470" cy="34874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C898A25-CBCF-4290-B34F-8385C630B090}"/>
                </a:ext>
              </a:extLst>
            </p:cNvPr>
            <p:cNvGrpSpPr/>
            <p:nvPr/>
          </p:nvGrpSpPr>
          <p:grpSpPr>
            <a:xfrm>
              <a:off x="3897709" y="3248664"/>
              <a:ext cx="2219470" cy="3487496"/>
              <a:chOff x="1438066" y="2602846"/>
              <a:chExt cx="2016786" cy="308358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B802B05-61CD-4B47-9E85-8DCAE483A043}"/>
                  </a:ext>
                </a:extLst>
              </p:cNvPr>
              <p:cNvSpPr/>
              <p:nvPr/>
            </p:nvSpPr>
            <p:spPr>
              <a:xfrm>
                <a:off x="1627991" y="2602846"/>
                <a:ext cx="1826861" cy="3083580"/>
              </a:xfrm>
              <a:custGeom>
                <a:avLst/>
                <a:gdLst>
                  <a:gd name="connsiteX0" fmla="*/ 148794 w 1524870"/>
                  <a:gd name="connsiteY0" fmla="*/ 0 h 2675433"/>
                  <a:gd name="connsiteX1" fmla="*/ 1524870 w 1524870"/>
                  <a:gd name="connsiteY1" fmla="*/ 0 h 2675433"/>
                  <a:gd name="connsiteX2" fmla="*/ 1330136 w 1524870"/>
                  <a:gd name="connsiteY2" fmla="*/ 194734 h 2675433"/>
                  <a:gd name="connsiteX3" fmla="*/ 1330136 w 1524870"/>
                  <a:gd name="connsiteY3" fmla="*/ 2675433 h 2675433"/>
                  <a:gd name="connsiteX4" fmla="*/ 1327374 w 1524870"/>
                  <a:gd name="connsiteY4" fmla="*/ 2675433 h 2675433"/>
                  <a:gd name="connsiteX5" fmla="*/ 663687 w 1524870"/>
                  <a:gd name="connsiteY5" fmla="*/ 2369205 h 2675433"/>
                  <a:gd name="connsiteX6" fmla="*/ 0 w 1524870"/>
                  <a:gd name="connsiteY6" fmla="*/ 2675433 h 2675433"/>
                  <a:gd name="connsiteX7" fmla="*/ 0 w 1524870"/>
                  <a:gd name="connsiteY7" fmla="*/ 148794 h 2675433"/>
                  <a:gd name="connsiteX8" fmla="*/ 148794 w 1524870"/>
                  <a:gd name="connsiteY8" fmla="*/ 0 h 267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870" h="2675433">
                    <a:moveTo>
                      <a:pt x="148794" y="0"/>
                    </a:moveTo>
                    <a:lnTo>
                      <a:pt x="1524870" y="0"/>
                    </a:lnTo>
                    <a:cubicBezTo>
                      <a:pt x="1417321" y="0"/>
                      <a:pt x="1330136" y="87185"/>
                      <a:pt x="1330136" y="194734"/>
                    </a:cubicBezTo>
                    <a:lnTo>
                      <a:pt x="1330136" y="2675433"/>
                    </a:lnTo>
                    <a:lnTo>
                      <a:pt x="1327374" y="2675433"/>
                    </a:lnTo>
                    <a:lnTo>
                      <a:pt x="663687" y="2369205"/>
                    </a:lnTo>
                    <a:lnTo>
                      <a:pt x="0" y="2675433"/>
                    </a:lnTo>
                    <a:lnTo>
                      <a:pt x="0" y="148794"/>
                    </a:lnTo>
                    <a:cubicBezTo>
                      <a:pt x="0" y="66617"/>
                      <a:pt x="66617" y="0"/>
                      <a:pt x="1487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FF"/>
                  </a:gs>
                  <a:gs pos="100000">
                    <a:srgbClr val="FF006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77B043-C55F-442B-AFF3-10EA09C757A0}"/>
                  </a:ext>
                </a:extLst>
              </p:cNvPr>
              <p:cNvSpPr txBox="1"/>
              <p:nvPr/>
            </p:nvSpPr>
            <p:spPr>
              <a:xfrm>
                <a:off x="1438066" y="2611989"/>
                <a:ext cx="1907108" cy="198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05</a:t>
                </a:r>
              </a:p>
              <a:p>
                <a:pPr algn="ctr"/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BUDDHIST KNOWLEDGE TO TIBET</a:t>
                </a:r>
              </a:p>
              <a:p>
                <a:pPr algn="ctr"/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" name="Graphic 6" descr="Head with gears">
              <a:extLst>
                <a:ext uri="{FF2B5EF4-FFF2-40B4-BE49-F238E27FC236}">
                  <a16:creationId xmlns:a16="http://schemas.microsoft.com/office/drawing/2014/main" id="{5FEF2D04-FEB4-73E4-A9F5-F22CC679E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720849" y="5342771"/>
              <a:ext cx="719536" cy="71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5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21" grpId="0" animBg="1"/>
      <p:bldP spid="29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A6764EB-49EB-4F73-8B9F-647D90D3BAC4}"/>
              </a:ext>
            </a:extLst>
          </p:cNvPr>
          <p:cNvSpPr/>
          <p:nvPr/>
        </p:nvSpPr>
        <p:spPr>
          <a:xfrm>
            <a:off x="-203" y="6082088"/>
            <a:ext cx="12151237" cy="2289656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70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95">
              <a:defRPr/>
            </a:pPr>
            <a:endParaRPr lang="en-US" sz="2399" kern="0">
              <a:solidFill>
                <a:sysClr val="window" lastClr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9C262C-CB00-4FDE-A006-322D175876F3}"/>
              </a:ext>
            </a:extLst>
          </p:cNvPr>
          <p:cNvSpPr/>
          <p:nvPr/>
        </p:nvSpPr>
        <p:spPr>
          <a:xfrm>
            <a:off x="1580788" y="3371252"/>
            <a:ext cx="8989256" cy="39108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perspectiveRelaxedModerately" fov="7200000">
              <a:rot lat="17040000" lon="0" rev="0"/>
            </a:camera>
            <a:lightRig rig="twoPt" dir="t"/>
          </a:scene3d>
          <a:sp3d extrusionH="762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5010FE-6FBC-4B64-BA17-384139C4B86E}"/>
              </a:ext>
            </a:extLst>
          </p:cNvPr>
          <p:cNvGrpSpPr/>
          <p:nvPr/>
        </p:nvGrpSpPr>
        <p:grpSpPr>
          <a:xfrm>
            <a:off x="4119262" y="1072963"/>
            <a:ext cx="3987017" cy="5265322"/>
            <a:chOff x="4386363" y="642161"/>
            <a:chExt cx="3378509" cy="4161705"/>
          </a:xfrm>
          <a:effectLst/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4D2B6B-04D8-407E-BCA1-42D1DC2582F3}"/>
                </a:ext>
              </a:extLst>
            </p:cNvPr>
            <p:cNvGrpSpPr/>
            <p:nvPr/>
          </p:nvGrpSpPr>
          <p:grpSpPr>
            <a:xfrm>
              <a:off x="4386363" y="642161"/>
              <a:ext cx="3378509" cy="4161705"/>
              <a:chOff x="4570017" y="917774"/>
              <a:chExt cx="3010843" cy="3708808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1000" endPos="14000" dir="5400000" sy="-100000" algn="bl" rotWithShape="0"/>
            </a:effectLst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170FFD-1FDC-43EE-881B-5D21C1DE5196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8FA055A-2529-4FA9-9C7C-A452094C41A6}"/>
                  </a:ext>
                </a:extLst>
              </p:cNvPr>
              <p:cNvSpPr/>
              <p:nvPr/>
            </p:nvSpPr>
            <p:spPr>
              <a:xfrm flipV="1">
                <a:off x="4570017" y="917774"/>
                <a:ext cx="3010485" cy="1051704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D97259-86B9-434A-A5F8-3E259CB0CCDB}"/>
                </a:ext>
              </a:extLst>
            </p:cNvPr>
            <p:cNvSpPr txBox="1"/>
            <p:nvPr/>
          </p:nvSpPr>
          <p:spPr>
            <a:xfrm>
              <a:off x="4534563" y="1765389"/>
              <a:ext cx="3100481" cy="24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159313" y="1888076"/>
            <a:ext cx="3326979" cy="3910819"/>
            <a:chOff x="7749851" y="1424780"/>
            <a:chExt cx="2358969" cy="29058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80"/>
              <a:ext cx="2358969" cy="2905819"/>
              <a:chOff x="4570017" y="917774"/>
              <a:chExt cx="3010843" cy="3708808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4"/>
                <a:ext cx="3010485" cy="1051704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881546" y="1603601"/>
              <a:ext cx="2118952" cy="303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3. TABAQAT-I-NASIRI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F6A9C0-39A0-4BA5-8A62-2067680BA9D3}"/>
                </a:ext>
              </a:extLst>
            </p:cNvPr>
            <p:cNvSpPr txBox="1"/>
            <p:nvPr/>
          </p:nvSpPr>
          <p:spPr>
            <a:xfrm>
              <a:off x="7891991" y="2261845"/>
              <a:ext cx="2022031" cy="69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b="1" dirty="0">
                  <a:latin typeface="Century Gothic" panose="020B0502020202020204" pitchFamily="34" charset="0"/>
                </a:rPr>
                <a:t>This destruction marked the decline of Nalanda as a center of learning. Minhaj-</a:t>
              </a:r>
              <a:r>
                <a:rPr lang="en-US" sz="1100" b="1" dirty="0" err="1">
                  <a:latin typeface="Century Gothic" panose="020B0502020202020204" pitchFamily="34" charset="0"/>
                </a:rPr>
                <a:t>i</a:t>
              </a:r>
              <a:r>
                <a:rPr lang="en-US" sz="1100" b="1" dirty="0">
                  <a:latin typeface="Century Gothic" panose="020B0502020202020204" pitchFamily="34" charset="0"/>
                </a:rPr>
                <a:t>-Siraj, a historian of that era, chronicled these events in his work </a:t>
              </a:r>
              <a:r>
                <a:rPr lang="en-US" sz="1100" b="1" i="1" dirty="0">
                  <a:latin typeface="Century Gothic" panose="020B0502020202020204" pitchFamily="34" charset="0"/>
                </a:rPr>
                <a:t>Tabaqat-i Nasiri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63721AA-884D-47B8-2EE0-E0AAED09E8F5}"/>
              </a:ext>
            </a:extLst>
          </p:cNvPr>
          <p:cNvSpPr txBox="1"/>
          <p:nvPr/>
        </p:nvSpPr>
        <p:spPr>
          <a:xfrm>
            <a:off x="-203" y="256892"/>
            <a:ext cx="858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DECLINE OF NALANDA UNIVERSITY </a:t>
            </a:r>
          </a:p>
        </p:txBody>
      </p:sp>
      <p:pic>
        <p:nvPicPr>
          <p:cNvPr id="4100" name="Picture 4" descr="Bakhtiyar Khilji when he had burnt the entire Nalanda University">
            <a:extLst>
              <a:ext uri="{FF2B5EF4-FFF2-40B4-BE49-F238E27FC236}">
                <a16:creationId xmlns:a16="http://schemas.microsoft.com/office/drawing/2014/main" id="{9B00ADDD-E0BC-F3B0-E83C-2229A6A3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83" y="3996540"/>
            <a:ext cx="2518638" cy="167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FF5A2712-B9CD-EE31-91A6-D3AF0E3BB3BC}"/>
              </a:ext>
            </a:extLst>
          </p:cNvPr>
          <p:cNvGrpSpPr/>
          <p:nvPr/>
        </p:nvGrpSpPr>
        <p:grpSpPr>
          <a:xfrm>
            <a:off x="627012" y="1964926"/>
            <a:ext cx="3437941" cy="3910819"/>
            <a:chOff x="627012" y="1964926"/>
            <a:chExt cx="3437941" cy="39108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5683D-9FCF-421D-9FC2-5B0278D01963}"/>
                </a:ext>
              </a:extLst>
            </p:cNvPr>
            <p:cNvGrpSpPr/>
            <p:nvPr/>
          </p:nvGrpSpPr>
          <p:grpSpPr>
            <a:xfrm>
              <a:off x="664136" y="1964926"/>
              <a:ext cx="3400817" cy="3910819"/>
              <a:chOff x="2042057" y="1424780"/>
              <a:chExt cx="2358968" cy="290581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13869EB-44C6-40B3-BA10-A8882C5CD439}"/>
                  </a:ext>
                </a:extLst>
              </p:cNvPr>
              <p:cNvGrpSpPr/>
              <p:nvPr/>
            </p:nvGrpSpPr>
            <p:grpSpPr>
              <a:xfrm>
                <a:off x="2042057" y="1424780"/>
                <a:ext cx="2358968" cy="2905819"/>
                <a:chOff x="4570017" y="917774"/>
                <a:chExt cx="3010842" cy="3708808"/>
              </a:xfrm>
              <a:effectLst>
                <a:reflection blurRad="6350" stA="51000" endPos="14000" dir="5400000" sy="-100000" algn="bl" rotWithShape="0"/>
              </a:effectLst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996725C-6D51-46FF-8D49-6E4D2DAE3444}"/>
                    </a:ext>
                  </a:extLst>
                </p:cNvPr>
                <p:cNvSpPr/>
                <p:nvPr/>
              </p:nvSpPr>
              <p:spPr>
                <a:xfrm>
                  <a:off x="4570374" y="921436"/>
                  <a:ext cx="3010485" cy="3705146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9B77711-E0CC-408B-8C52-1DA02F689693}"/>
                    </a:ext>
                  </a:extLst>
                </p:cNvPr>
                <p:cNvSpPr/>
                <p:nvPr/>
              </p:nvSpPr>
              <p:spPr>
                <a:xfrm flipV="1">
                  <a:off x="4570017" y="917774"/>
                  <a:ext cx="3010485" cy="1051704"/>
                </a:xfrm>
                <a:custGeom>
                  <a:avLst/>
                  <a:gdLst>
                    <a:gd name="connsiteX0" fmla="*/ 0 w 3010485"/>
                    <a:gd name="connsiteY0" fmla="*/ 1051704 h 1051704"/>
                    <a:gd name="connsiteX1" fmla="*/ 3010485 w 3010485"/>
                    <a:gd name="connsiteY1" fmla="*/ 1051704 h 1051704"/>
                    <a:gd name="connsiteX2" fmla="*/ 3010485 w 3010485"/>
                    <a:gd name="connsiteY2" fmla="*/ 281356 h 1051704"/>
                    <a:gd name="connsiteX3" fmla="*/ 1668429 w 3010485"/>
                    <a:gd name="connsiteY3" fmla="*/ 281356 h 1051704"/>
                    <a:gd name="connsiteX4" fmla="*/ 1505243 w 3010485"/>
                    <a:gd name="connsiteY4" fmla="*/ 0 h 1051704"/>
                    <a:gd name="connsiteX5" fmla="*/ 1342056 w 3010485"/>
                    <a:gd name="connsiteY5" fmla="*/ 281356 h 1051704"/>
                    <a:gd name="connsiteX6" fmla="*/ 0 w 3010485"/>
                    <a:gd name="connsiteY6" fmla="*/ 281356 h 1051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0485" h="1051704">
                      <a:moveTo>
                        <a:pt x="0" y="1051704"/>
                      </a:moveTo>
                      <a:lnTo>
                        <a:pt x="3010485" y="1051704"/>
                      </a:lnTo>
                      <a:lnTo>
                        <a:pt x="3010485" y="281356"/>
                      </a:lnTo>
                      <a:lnTo>
                        <a:pt x="1668429" y="281356"/>
                      </a:lnTo>
                      <a:lnTo>
                        <a:pt x="1505243" y="0"/>
                      </a:lnTo>
                      <a:lnTo>
                        <a:pt x="1342056" y="281356"/>
                      </a:lnTo>
                      <a:lnTo>
                        <a:pt x="0" y="28135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CEA2C2-84AD-4A64-B53E-576282DE9A25}"/>
                  </a:ext>
                </a:extLst>
              </p:cNvPr>
              <p:cNvSpPr txBox="1"/>
              <p:nvPr/>
            </p:nvSpPr>
            <p:spPr>
              <a:xfrm>
                <a:off x="2639438" y="1590984"/>
                <a:ext cx="148021" cy="303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bg1"/>
                  </a:solidFill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629C1-0C96-082D-6D4B-B882FB97DABC}"/>
                </a:ext>
              </a:extLst>
            </p:cNvPr>
            <p:cNvSpPr txBox="1"/>
            <p:nvPr/>
          </p:nvSpPr>
          <p:spPr>
            <a:xfrm>
              <a:off x="627012" y="2217639"/>
              <a:ext cx="3339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2. FINAL ATTACK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CFEFF73-D15E-CA06-F8AF-E1DDF9A762D4}"/>
              </a:ext>
            </a:extLst>
          </p:cNvPr>
          <p:cNvSpPr txBox="1"/>
          <p:nvPr/>
        </p:nvSpPr>
        <p:spPr>
          <a:xfrm>
            <a:off x="663733" y="3005584"/>
            <a:ext cx="3455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Century Gothic" panose="020B0502020202020204" pitchFamily="34" charset="0"/>
              </a:rPr>
              <a:t>Nalanda University was destroyed in 1193 by Bakhtiyar </a:t>
            </a:r>
            <a:r>
              <a:rPr lang="en-US" sz="1200" b="1" dirty="0" err="1">
                <a:latin typeface="Century Gothic" panose="020B0502020202020204" pitchFamily="34" charset="0"/>
              </a:rPr>
              <a:t>Khilj.Leading</a:t>
            </a:r>
            <a:r>
              <a:rPr lang="en-US" sz="1200" b="1" dirty="0">
                <a:latin typeface="Century Gothic" panose="020B0502020202020204" pitchFamily="34" charset="0"/>
              </a:rPr>
              <a:t> an army under the Delhi Sultanate, Khilji attacked the renowned university, burning its libraries and massacring scholars.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F9DDAB-4F5C-EC82-A84C-B99783061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01" y="3776759"/>
            <a:ext cx="3417842" cy="226944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FD07C3BD-6E9A-C98A-C8E1-C5680167C7C2}"/>
              </a:ext>
            </a:extLst>
          </p:cNvPr>
          <p:cNvGrpSpPr/>
          <p:nvPr/>
        </p:nvGrpSpPr>
        <p:grpSpPr>
          <a:xfrm>
            <a:off x="8419725" y="434376"/>
            <a:ext cx="859723" cy="478453"/>
            <a:chOff x="8371363" y="468214"/>
            <a:chExt cx="718982" cy="38457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E63AF3-6549-C995-6E37-5FDEF42A6CE5}"/>
                </a:ext>
              </a:extLst>
            </p:cNvPr>
            <p:cNvCxnSpPr>
              <a:cxnSpLocks/>
            </p:cNvCxnSpPr>
            <p:nvPr/>
          </p:nvCxnSpPr>
          <p:spPr>
            <a:xfrm>
              <a:off x="8811671" y="536808"/>
              <a:ext cx="278674" cy="315977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49F3004-5245-44EE-DEA5-774BF482D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6179" y="536808"/>
              <a:ext cx="256831" cy="20614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C6BC8B95-B1B3-1BA8-74ED-4575245F67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1363" y="468214"/>
              <a:ext cx="241130" cy="274736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Oxomiya Jiyori 🇮🇳 on X: &quot;Muhammad bin Bakhtiyar Khilji invaded Kamrupa in  1206 AD? He attacked with a huge army of 12,000 horsemen. Prithu, who was  then the king of Kamrupa, badly">
            <a:extLst>
              <a:ext uri="{FF2B5EF4-FFF2-40B4-BE49-F238E27FC236}">
                <a16:creationId xmlns:a16="http://schemas.microsoft.com/office/drawing/2014/main" id="{8D2FF24A-19CD-44B1-97C9-227223DF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8" y="4115956"/>
            <a:ext cx="3022509" cy="158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4AECFC-2962-798E-CCE2-ED9F3061AE07}"/>
              </a:ext>
            </a:extLst>
          </p:cNvPr>
          <p:cNvGrpSpPr/>
          <p:nvPr/>
        </p:nvGrpSpPr>
        <p:grpSpPr>
          <a:xfrm>
            <a:off x="4235370" y="1352407"/>
            <a:ext cx="3870672" cy="2440707"/>
            <a:chOff x="4235370" y="1352407"/>
            <a:chExt cx="3870672" cy="2440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7DE7C1-62E4-5D39-FE85-52A2FB76D096}"/>
                </a:ext>
              </a:extLst>
            </p:cNvPr>
            <p:cNvSpPr txBox="1"/>
            <p:nvPr/>
          </p:nvSpPr>
          <p:spPr>
            <a:xfrm>
              <a:off x="4598654" y="1352407"/>
              <a:ext cx="350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1.Start Of Decline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91FE3C-7932-CBF9-9E53-68FF61748840}"/>
                </a:ext>
              </a:extLst>
            </p:cNvPr>
            <p:cNvSpPr txBox="1"/>
            <p:nvPr/>
          </p:nvSpPr>
          <p:spPr>
            <a:xfrm>
              <a:off x="4235370" y="2592785"/>
              <a:ext cx="37764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err="1">
                  <a:latin typeface="Century Gothic" panose="020B0502020202020204" pitchFamily="34" charset="0"/>
                </a:rPr>
                <a:t>Archeological</a:t>
              </a:r>
              <a:r>
                <a:rPr lang="en-IN" sz="1200" b="1" dirty="0">
                  <a:latin typeface="Century Gothic" panose="020B0502020202020204" pitchFamily="34" charset="0"/>
                </a:rPr>
                <a:t> surveys found proof that Nalanda university was attacked many </a:t>
              </a:r>
              <a:r>
                <a:rPr lang="en-IN" sz="1200" b="1" dirty="0" err="1">
                  <a:latin typeface="Century Gothic" panose="020B0502020202020204" pitchFamily="34" charset="0"/>
                </a:rPr>
                <a:t>times.There</a:t>
              </a:r>
              <a:r>
                <a:rPr lang="en-IN" sz="1200" b="1" dirty="0">
                  <a:latin typeface="Century Gothic" panose="020B0502020202020204" pitchFamily="34" charset="0"/>
                </a:rPr>
                <a:t> were total Three attacks on Nalanda. First destruction was by the Huns under  the reign of </a:t>
              </a:r>
              <a:r>
                <a:rPr lang="en-IN" sz="1200" b="1" dirty="0" err="1">
                  <a:latin typeface="Century Gothic" panose="020B0502020202020204" pitchFamily="34" charset="0"/>
                </a:rPr>
                <a:t>Mihirakula</a:t>
              </a:r>
              <a:r>
                <a:rPr lang="en-IN" sz="1200" b="1" dirty="0">
                  <a:latin typeface="Century Gothic" panose="020B0502020202020204" pitchFamily="34" charset="0"/>
                </a:rPr>
                <a:t>, second one was by The Goudas in the 7</a:t>
              </a:r>
              <a:r>
                <a:rPr lang="en-IN" sz="1200" b="1" baseline="30000" dirty="0">
                  <a:latin typeface="Century Gothic" panose="020B0502020202020204" pitchFamily="34" charset="0"/>
                </a:rPr>
                <a:t>th</a:t>
              </a:r>
              <a:r>
                <a:rPr lang="en-IN" sz="1200" b="1" dirty="0">
                  <a:latin typeface="Century Gothic" panose="020B0502020202020204" pitchFamily="34" charset="0"/>
                </a:rPr>
                <a:t> century.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E9D756-53F4-2FD0-3F59-00559D4A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823" y="-443793"/>
            <a:ext cx="13038399" cy="7745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981AF-9AD8-8278-7B66-9EA408C5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2690-F050-0782-66A7-C580FCBC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D2213A-E0DE-47D3-84B3-6F9BABF3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9" y="-61609"/>
            <a:ext cx="11443873" cy="698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1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1024</Words>
  <Application>Microsoft Office PowerPoint</Application>
  <PresentationFormat>Widescreen</PresentationFormat>
  <Paragraphs>173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JhengHei UI</vt:lpstr>
      <vt:lpstr>Arial</vt:lpstr>
      <vt:lpstr>Calibri</vt:lpstr>
      <vt:lpstr>Calibri Light</vt:lpstr>
      <vt:lpstr>Cascadia Mono SemiBold</vt:lpstr>
      <vt:lpstr>Century Gothic</vt:lpstr>
      <vt:lpstr>Franklin Gothic Book</vt:lpstr>
      <vt:lpstr>Helvetica</vt:lpstr>
      <vt:lpstr>Public Sans Medium Italics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Mitesh Ved</dc:creator>
  <cp:lastModifiedBy>Mitesh Ved</cp:lastModifiedBy>
  <cp:revision>50</cp:revision>
  <dcterms:created xsi:type="dcterms:W3CDTF">2024-09-30T14:14:28Z</dcterms:created>
  <dcterms:modified xsi:type="dcterms:W3CDTF">2024-10-08T11:24:54Z</dcterms:modified>
</cp:coreProperties>
</file>